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1"/>
    <p:sldMasterId id="2147483715" r:id="rId2"/>
    <p:sldMasterId id="2147483726" r:id="rId3"/>
    <p:sldMasterId id="2147483752" r:id="rId4"/>
    <p:sldMasterId id="2147483761" r:id="rId5"/>
  </p:sldMasterIdLst>
  <p:notesMasterIdLst>
    <p:notesMasterId r:id="rId27"/>
  </p:notesMasterIdLst>
  <p:handoutMasterIdLst>
    <p:handoutMasterId r:id="rId28"/>
  </p:handoutMasterIdLst>
  <p:sldIdLst>
    <p:sldId id="379" r:id="rId6"/>
    <p:sldId id="382" r:id="rId7"/>
    <p:sldId id="405" r:id="rId8"/>
    <p:sldId id="453" r:id="rId9"/>
    <p:sldId id="454" r:id="rId10"/>
    <p:sldId id="471" r:id="rId11"/>
    <p:sldId id="469" r:id="rId12"/>
    <p:sldId id="470" r:id="rId13"/>
    <p:sldId id="472" r:id="rId14"/>
    <p:sldId id="473" r:id="rId15"/>
    <p:sldId id="482" r:id="rId16"/>
    <p:sldId id="475" r:id="rId17"/>
    <p:sldId id="476" r:id="rId18"/>
    <p:sldId id="483" r:id="rId19"/>
    <p:sldId id="478" r:id="rId20"/>
    <p:sldId id="484" r:id="rId21"/>
    <p:sldId id="462" r:id="rId22"/>
    <p:sldId id="463" r:id="rId23"/>
    <p:sldId id="464" r:id="rId24"/>
    <p:sldId id="480" r:id="rId25"/>
    <p:sldId id="46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 Michael" initials="RM" lastIdx="9" clrIdx="0">
    <p:extLst/>
  </p:cmAuthor>
  <p:cmAuthor id="2" name="Gorman, Elizabeth" initials="GE" lastIdx="16"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B1D4"/>
    <a:srgbClr val="928D89"/>
    <a:srgbClr val="7FD6F7"/>
    <a:srgbClr val="00566B"/>
    <a:srgbClr val="95E1DA"/>
    <a:srgbClr val="0A3F6B"/>
    <a:srgbClr val="AA5019"/>
    <a:srgbClr val="46295B"/>
    <a:srgbClr val="416428"/>
    <a:srgbClr val="CDE3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2" autoAdjust="0"/>
    <p:restoredTop sz="69136" autoAdjust="0"/>
  </p:normalViewPr>
  <p:slideViewPr>
    <p:cSldViewPr snapToGrid="0" snapToObjects="1">
      <p:cViewPr varScale="1">
        <p:scale>
          <a:sx n="75" d="100"/>
          <a:sy n="75" d="100"/>
        </p:scale>
        <p:origin x="2712" y="1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1780AD-AE21-BB4D-83FD-D85963C9BBA8}" type="datetimeFigureOut">
              <a:rPr lang="en-US" smtClean="0"/>
              <a:t>12/5/17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542D8D-70CD-AF45-838E-B84D12A6B9B8}" type="slidenum">
              <a:rPr lang="en-US" smtClean="0"/>
              <a:t>‹#›</a:t>
            </a:fld>
            <a:endParaRPr lang="en-US"/>
          </a:p>
        </p:txBody>
      </p:sp>
    </p:spTree>
    <p:extLst>
      <p:ext uri="{BB962C8B-B14F-4D97-AF65-F5344CB8AC3E}">
        <p14:creationId xmlns:p14="http://schemas.microsoft.com/office/powerpoint/2010/main" val="9127122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90EE18-D3A5-9B43-B1F4-B4449E954690}" type="datetimeFigureOut">
              <a:rPr lang="en-US" smtClean="0"/>
              <a:t>12/5/17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227004-0016-6942-8228-CECCB6A948FB}" type="slidenum">
              <a:rPr lang="en-US" smtClean="0"/>
              <a:t>‹#›</a:t>
            </a:fld>
            <a:endParaRPr lang="en-US"/>
          </a:p>
        </p:txBody>
      </p:sp>
    </p:spTree>
    <p:extLst>
      <p:ext uri="{BB962C8B-B14F-4D97-AF65-F5344CB8AC3E}">
        <p14:creationId xmlns:p14="http://schemas.microsoft.com/office/powerpoint/2010/main" val="122935998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227004-0016-6942-8228-CECCB6A948FB}" type="slidenum">
              <a:rPr lang="en-US" smtClean="0"/>
              <a:t>1</a:t>
            </a:fld>
            <a:endParaRPr lang="en-US"/>
          </a:p>
        </p:txBody>
      </p:sp>
    </p:spTree>
    <p:extLst>
      <p:ext uri="{BB962C8B-B14F-4D97-AF65-F5344CB8AC3E}">
        <p14:creationId xmlns:p14="http://schemas.microsoft.com/office/powerpoint/2010/main" val="346792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All Hidden </a:t>
            </a:r>
            <a:r>
              <a:rPr lang="en-US" baseline="0" dirty="0" err="1" smtClean="0"/>
              <a:t>Luxers</a:t>
            </a:r>
            <a:r>
              <a:rPr lang="en-US" baseline="0" dirty="0" smtClean="0"/>
              <a:t> expect to showcase their identity through purchases, but Latino and LGBT </a:t>
            </a:r>
            <a:r>
              <a:rPr lang="en-US" baseline="0" dirty="0" err="1" smtClean="0"/>
              <a:t>Luxers</a:t>
            </a:r>
            <a:r>
              <a:rPr lang="en-US" baseline="0" dirty="0" smtClean="0"/>
              <a:t> are especially likely to open their wallets for luxury products and services that match their identity. Case in point, 70% of Latino and LGBT consumers prioritize whether a luxury product matches their identity, a higher percentage than other Hidden </a:t>
            </a:r>
            <a:r>
              <a:rPr lang="en-US" baseline="0" dirty="0" err="1" smtClean="0"/>
              <a:t>Luxers</a:t>
            </a:r>
            <a:r>
              <a:rPr lang="en-US" baseline="0" dirty="0" smtClean="0"/>
              <a:t>.</a:t>
            </a:r>
          </a:p>
        </p:txBody>
      </p:sp>
      <p:sp>
        <p:nvSpPr>
          <p:cNvPr id="4" name="Slide Number Placeholder 3"/>
          <p:cNvSpPr>
            <a:spLocks noGrp="1"/>
          </p:cNvSpPr>
          <p:nvPr>
            <p:ph type="sldNum" sz="quarter" idx="10"/>
          </p:nvPr>
        </p:nvSpPr>
        <p:spPr/>
        <p:txBody>
          <a:bodyPr/>
          <a:lstStyle/>
          <a:p>
            <a:fld id="{0F227004-0016-6942-8228-CECCB6A948FB}" type="slidenum">
              <a:rPr lang="en-US" smtClean="0"/>
              <a:t>10</a:t>
            </a:fld>
            <a:endParaRPr lang="en-US"/>
          </a:p>
        </p:txBody>
      </p:sp>
    </p:spTree>
    <p:extLst>
      <p:ext uri="{BB962C8B-B14F-4D97-AF65-F5344CB8AC3E}">
        <p14:creationId xmlns:p14="http://schemas.microsoft.com/office/powerpoint/2010/main" val="2868155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Arial" charset="0"/>
                <a:ea typeface="+mn-ea"/>
                <a:cs typeface="+mn-cs"/>
              </a:rPr>
              <a:t>Black </a:t>
            </a:r>
            <a:r>
              <a:rPr lang="en-US" sz="1200" kern="1200" dirty="0" err="1" smtClean="0">
                <a:solidFill>
                  <a:schemeClr val="tx1"/>
                </a:solidFill>
                <a:effectLst/>
                <a:latin typeface="Arial" charset="0"/>
                <a:ea typeface="+mn-ea"/>
                <a:cs typeface="+mn-cs"/>
              </a:rPr>
              <a:t>Luxers</a:t>
            </a:r>
            <a:r>
              <a:rPr lang="en-US" sz="1200" kern="1200" dirty="0" smtClean="0">
                <a:solidFill>
                  <a:schemeClr val="tx1"/>
                </a:solidFill>
                <a:effectLst/>
                <a:latin typeface="Arial" charset="0"/>
                <a:ea typeface="+mn-ea"/>
                <a:cs typeface="+mn-cs"/>
              </a:rPr>
              <a:t> are more likely than</a:t>
            </a:r>
            <a:r>
              <a:rPr lang="en-US" sz="1200" kern="1200" baseline="0" dirty="0" smtClean="0">
                <a:solidFill>
                  <a:schemeClr val="tx1"/>
                </a:solidFill>
                <a:effectLst/>
                <a:latin typeface="Arial" charset="0"/>
                <a:ea typeface="+mn-ea"/>
                <a:cs typeface="+mn-cs"/>
              </a:rPr>
              <a:t> other Hidden </a:t>
            </a:r>
            <a:r>
              <a:rPr lang="en-US" sz="1200" kern="1200" baseline="0" dirty="0" err="1" smtClean="0">
                <a:solidFill>
                  <a:schemeClr val="tx1"/>
                </a:solidFill>
                <a:effectLst/>
                <a:latin typeface="Arial" charset="0"/>
                <a:ea typeface="+mn-ea"/>
                <a:cs typeface="+mn-cs"/>
              </a:rPr>
              <a:t>Luxers</a:t>
            </a:r>
            <a:r>
              <a:rPr lang="en-US" sz="1200" kern="1200" baseline="0" dirty="0" smtClean="0">
                <a:solidFill>
                  <a:schemeClr val="tx1"/>
                </a:solidFill>
                <a:effectLst/>
                <a:latin typeface="Arial" charset="0"/>
                <a:ea typeface="+mn-ea"/>
                <a:cs typeface="+mn-cs"/>
              </a:rPr>
              <a:t> to emphasize the buying experience </a:t>
            </a:r>
            <a:r>
              <a:rPr lang="en-US" sz="1200" kern="1200" dirty="0" smtClean="0">
                <a:solidFill>
                  <a:schemeClr val="tx1"/>
                </a:solidFill>
                <a:effectLst/>
                <a:latin typeface="Arial" charset="0"/>
                <a:ea typeface="+mn-ea"/>
                <a:cs typeface="+mn-cs"/>
              </a:rPr>
              <a:t>— store environment, customer</a:t>
            </a:r>
            <a:r>
              <a:rPr lang="en-US" sz="1200" kern="1200" baseline="0" dirty="0" smtClean="0">
                <a:solidFill>
                  <a:schemeClr val="tx1"/>
                </a:solidFill>
                <a:effectLst/>
                <a:latin typeface="Arial" charset="0"/>
                <a:ea typeface="+mn-ea"/>
                <a:cs typeface="+mn-cs"/>
              </a:rPr>
              <a:t> service, perks, etc. </a:t>
            </a:r>
            <a:r>
              <a:rPr lang="en-US" sz="1200" kern="1200" dirty="0" smtClean="0">
                <a:solidFill>
                  <a:schemeClr val="tx1"/>
                </a:solidFill>
                <a:effectLst/>
                <a:latin typeface="Arial" charset="0"/>
                <a:ea typeface="+mn-ea"/>
                <a:cs typeface="+mn-cs"/>
              </a:rPr>
              <a:t>— </a:t>
            </a:r>
            <a:r>
              <a:rPr lang="en-US" sz="1200" kern="1200" baseline="0" dirty="0" smtClean="0">
                <a:solidFill>
                  <a:schemeClr val="tx1"/>
                </a:solidFill>
                <a:effectLst/>
                <a:latin typeface="Arial" charset="0"/>
                <a:ea typeface="+mn-ea"/>
                <a:cs typeface="+mn-cs"/>
              </a:rPr>
              <a:t>of luxury products and services. Specifically, 62% of Black </a:t>
            </a:r>
            <a:r>
              <a:rPr lang="en-US" sz="1200" kern="1200" baseline="0" dirty="0" err="1" smtClean="0">
                <a:solidFill>
                  <a:schemeClr val="tx1"/>
                </a:solidFill>
                <a:effectLst/>
                <a:latin typeface="Arial" charset="0"/>
                <a:ea typeface="+mn-ea"/>
                <a:cs typeface="+mn-cs"/>
              </a:rPr>
              <a:t>Luxers</a:t>
            </a:r>
            <a:r>
              <a:rPr lang="en-US" sz="1200" kern="1200" baseline="0" dirty="0" smtClean="0">
                <a:solidFill>
                  <a:schemeClr val="tx1"/>
                </a:solidFill>
                <a:effectLst/>
                <a:latin typeface="Arial" charset="0"/>
                <a:ea typeface="+mn-ea"/>
                <a:cs typeface="+mn-cs"/>
              </a:rPr>
              <a:t> agree that luxury products or services are things that have a superior buying experience, with over a third agreeing that luxury isn’t luxury without it.</a:t>
            </a:r>
          </a:p>
        </p:txBody>
      </p:sp>
      <p:sp>
        <p:nvSpPr>
          <p:cNvPr id="4" name="Slide Number Placeholder 3"/>
          <p:cNvSpPr>
            <a:spLocks noGrp="1"/>
          </p:cNvSpPr>
          <p:nvPr>
            <p:ph type="sldNum" sz="quarter" idx="10"/>
          </p:nvPr>
        </p:nvSpPr>
        <p:spPr/>
        <p:txBody>
          <a:bodyPr/>
          <a:lstStyle/>
          <a:p>
            <a:fld id="{0F227004-0016-6942-8228-CECCB6A948FB}" type="slidenum">
              <a:rPr lang="en-US" smtClean="0"/>
              <a:t>11</a:t>
            </a:fld>
            <a:endParaRPr lang="en-US"/>
          </a:p>
        </p:txBody>
      </p:sp>
    </p:spTree>
    <p:extLst>
      <p:ext uri="{BB962C8B-B14F-4D97-AF65-F5344CB8AC3E}">
        <p14:creationId xmlns:p14="http://schemas.microsoft.com/office/powerpoint/2010/main" val="2740522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charset="0"/>
                <a:ea typeface="+mn-ea"/>
                <a:cs typeface="+mn-cs"/>
              </a:rPr>
              <a:t>While Hidden </a:t>
            </a:r>
            <a:r>
              <a:rPr lang="en-US" sz="1200" kern="1200" dirty="0" err="1" smtClean="0">
                <a:solidFill>
                  <a:schemeClr val="tx1"/>
                </a:solidFill>
                <a:effectLst/>
                <a:latin typeface="Arial" charset="0"/>
                <a:ea typeface="+mn-ea"/>
                <a:cs typeface="+mn-cs"/>
              </a:rPr>
              <a:t>Luxers</a:t>
            </a:r>
            <a:r>
              <a:rPr lang="en-US" sz="1200" kern="1200" dirty="0" smtClean="0">
                <a:solidFill>
                  <a:schemeClr val="tx1"/>
                </a:solidFill>
                <a:effectLst/>
                <a:latin typeface="Arial" charset="0"/>
                <a:ea typeface="+mn-ea"/>
                <a:cs typeface="+mn-cs"/>
              </a:rPr>
              <a:t> </a:t>
            </a:r>
            <a:r>
              <a:rPr lang="en-US" sz="1200" kern="1200" baseline="0" dirty="0" smtClean="0">
                <a:solidFill>
                  <a:schemeClr val="tx1"/>
                </a:solidFill>
                <a:effectLst/>
                <a:latin typeface="Arial" charset="0"/>
                <a:ea typeface="+mn-ea"/>
                <a:cs typeface="+mn-cs"/>
              </a:rPr>
              <a:t>as a whole are willing to spend on luxury, the amount they spend differs for each segment. Black </a:t>
            </a:r>
            <a:r>
              <a:rPr lang="en-US" sz="1200" kern="1200" baseline="0" dirty="0" err="1" smtClean="0">
                <a:solidFill>
                  <a:schemeClr val="tx1"/>
                </a:solidFill>
                <a:effectLst/>
                <a:latin typeface="Arial" charset="0"/>
                <a:ea typeface="+mn-ea"/>
                <a:cs typeface="+mn-cs"/>
              </a:rPr>
              <a:t>Luxers</a:t>
            </a:r>
            <a:r>
              <a:rPr lang="en-US" sz="1200" kern="1200" baseline="0" dirty="0" smtClean="0">
                <a:solidFill>
                  <a:schemeClr val="tx1"/>
                </a:solidFill>
                <a:effectLst/>
                <a:latin typeface="Arial" charset="0"/>
                <a:ea typeface="+mn-ea"/>
                <a:cs typeface="+mn-cs"/>
              </a:rPr>
              <a:t> spend the least on luxury purchases. They want more accessible, entry-level options, but their expectations for quality of luxury products remain high. In contrast, LGBT </a:t>
            </a:r>
            <a:r>
              <a:rPr lang="en-US" sz="1200" kern="1200" baseline="0" dirty="0" err="1" smtClean="0">
                <a:solidFill>
                  <a:schemeClr val="tx1"/>
                </a:solidFill>
                <a:effectLst/>
                <a:latin typeface="Arial" charset="0"/>
                <a:ea typeface="+mn-ea"/>
                <a:cs typeface="+mn-cs"/>
              </a:rPr>
              <a:t>Luxers</a:t>
            </a:r>
            <a:r>
              <a:rPr lang="en-US" sz="1200" kern="1200" baseline="0" dirty="0" smtClean="0">
                <a:solidFill>
                  <a:schemeClr val="tx1"/>
                </a:solidFill>
                <a:effectLst/>
                <a:latin typeface="Arial" charset="0"/>
                <a:ea typeface="+mn-ea"/>
                <a:cs typeface="+mn-cs"/>
              </a:rPr>
              <a:t> spend the most money on luxury, and they think that the high price is justified.</a:t>
            </a:r>
          </a:p>
        </p:txBody>
      </p:sp>
      <p:sp>
        <p:nvSpPr>
          <p:cNvPr id="4" name="Slide Number Placeholder 3"/>
          <p:cNvSpPr>
            <a:spLocks noGrp="1"/>
          </p:cNvSpPr>
          <p:nvPr>
            <p:ph type="sldNum" sz="quarter" idx="10"/>
          </p:nvPr>
        </p:nvSpPr>
        <p:spPr/>
        <p:txBody>
          <a:bodyPr/>
          <a:lstStyle/>
          <a:p>
            <a:fld id="{0F227004-0016-6942-8228-CECCB6A948FB}" type="slidenum">
              <a:rPr lang="en-US" smtClean="0"/>
              <a:t>12</a:t>
            </a:fld>
            <a:endParaRPr lang="en-US"/>
          </a:p>
        </p:txBody>
      </p:sp>
    </p:spTree>
    <p:extLst>
      <p:ext uri="{BB962C8B-B14F-4D97-AF65-F5344CB8AC3E}">
        <p14:creationId xmlns:p14="http://schemas.microsoft.com/office/powerpoint/2010/main" val="4001182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Arial" charset="0"/>
                <a:ea typeface="+mn-ea"/>
                <a:cs typeface="+mn-cs"/>
              </a:rPr>
              <a:t>Hidden </a:t>
            </a:r>
            <a:r>
              <a:rPr lang="en-US" sz="1200" kern="1200" dirty="0" err="1" smtClean="0">
                <a:solidFill>
                  <a:schemeClr val="tx1"/>
                </a:solidFill>
                <a:effectLst/>
                <a:latin typeface="Arial" charset="0"/>
                <a:ea typeface="+mn-ea"/>
                <a:cs typeface="+mn-cs"/>
              </a:rPr>
              <a:t>Luxers</a:t>
            </a:r>
            <a:r>
              <a:rPr lang="en-US" sz="1200" kern="1200" dirty="0" smtClean="0">
                <a:solidFill>
                  <a:schemeClr val="tx1"/>
                </a:solidFill>
                <a:effectLst/>
                <a:latin typeface="Arial" charset="0"/>
                <a:ea typeface="+mn-ea"/>
                <a:cs typeface="+mn-cs"/>
              </a:rPr>
              <a:t> </a:t>
            </a:r>
            <a:r>
              <a:rPr lang="en-US" sz="1200" kern="1200" baseline="0" dirty="0" smtClean="0">
                <a:solidFill>
                  <a:schemeClr val="tx1"/>
                </a:solidFill>
                <a:effectLst/>
                <a:latin typeface="Arial" charset="0"/>
                <a:ea typeface="+mn-ea"/>
                <a:cs typeface="+mn-cs"/>
              </a:rPr>
              <a:t>may be ready to open their wallets, but not all spend top dollar for luxury. Many Black </a:t>
            </a:r>
            <a:r>
              <a:rPr lang="en-US" sz="1200" kern="1200" baseline="0" dirty="0" err="1" smtClean="0">
                <a:solidFill>
                  <a:schemeClr val="tx1"/>
                </a:solidFill>
                <a:effectLst/>
                <a:latin typeface="Arial" charset="0"/>
                <a:ea typeface="+mn-ea"/>
                <a:cs typeface="+mn-cs"/>
              </a:rPr>
              <a:t>Luxers</a:t>
            </a:r>
            <a:r>
              <a:rPr lang="en-US" sz="1200" kern="1200" baseline="0" dirty="0" smtClean="0">
                <a:solidFill>
                  <a:schemeClr val="tx1"/>
                </a:solidFill>
                <a:effectLst/>
                <a:latin typeface="Arial" charset="0"/>
                <a:ea typeface="+mn-ea"/>
                <a:cs typeface="+mn-cs"/>
              </a:rPr>
              <a:t> take issue with the price point of luxury brands </a:t>
            </a:r>
            <a:r>
              <a:rPr lang="en-US" sz="1200" kern="1200" dirty="0" smtClean="0">
                <a:solidFill>
                  <a:schemeClr val="tx1"/>
                </a:solidFill>
                <a:effectLst/>
                <a:latin typeface="Arial" charset="0"/>
                <a:ea typeface="+mn-ea"/>
                <a:cs typeface="+mn-cs"/>
              </a:rPr>
              <a:t>— over</a:t>
            </a:r>
            <a:r>
              <a:rPr lang="en-US" sz="1200" kern="1200" baseline="0" dirty="0" smtClean="0">
                <a:solidFill>
                  <a:schemeClr val="tx1"/>
                </a:solidFill>
                <a:effectLst/>
                <a:latin typeface="Arial" charset="0"/>
                <a:ea typeface="+mn-ea"/>
                <a:cs typeface="+mn-cs"/>
              </a:rPr>
              <a:t> half of them (53%) agree that luxury products and services are too expensive for what they are. So Black </a:t>
            </a:r>
            <a:r>
              <a:rPr lang="en-US" sz="1200" kern="1200" baseline="0" dirty="0" err="1" smtClean="0">
                <a:solidFill>
                  <a:schemeClr val="tx1"/>
                </a:solidFill>
                <a:effectLst/>
                <a:latin typeface="Arial" charset="0"/>
                <a:ea typeface="+mn-ea"/>
                <a:cs typeface="+mn-cs"/>
              </a:rPr>
              <a:t>Luxers</a:t>
            </a:r>
            <a:r>
              <a:rPr lang="en-US" sz="1200" kern="1200" baseline="0" dirty="0" smtClean="0">
                <a:solidFill>
                  <a:schemeClr val="tx1"/>
                </a:solidFill>
                <a:effectLst/>
                <a:latin typeface="Arial" charset="0"/>
                <a:ea typeface="+mn-ea"/>
                <a:cs typeface="+mn-cs"/>
              </a:rPr>
              <a:t> dedicate smaller chunks of money to buying luxury products and services, and growth in luxury purchases has been the slowest for Black </a:t>
            </a:r>
            <a:r>
              <a:rPr lang="en-US" sz="1200" kern="1200" baseline="0" dirty="0" err="1" smtClean="0">
                <a:solidFill>
                  <a:schemeClr val="tx1"/>
                </a:solidFill>
                <a:effectLst/>
                <a:latin typeface="Arial" charset="0"/>
                <a:ea typeface="+mn-ea"/>
                <a:cs typeface="+mn-cs"/>
              </a:rPr>
              <a:t>Luxers</a:t>
            </a:r>
            <a:r>
              <a:rPr lang="en-US" sz="1200" kern="1200" baseline="0" dirty="0" smtClean="0">
                <a:solidFill>
                  <a:schemeClr val="tx1"/>
                </a:solidFill>
                <a:effectLst/>
                <a:latin typeface="Arial" charset="0"/>
                <a:ea typeface="+mn-ea"/>
                <a:cs typeface="+mn-cs"/>
              </a:rPr>
              <a:t>. T</a:t>
            </a:r>
            <a:r>
              <a:rPr lang="en-US" sz="1200" kern="1200" dirty="0" smtClean="0">
                <a:solidFill>
                  <a:schemeClr val="tx1"/>
                </a:solidFill>
                <a:effectLst/>
                <a:latin typeface="Arial" charset="0"/>
                <a:ea typeface="+mn-ea"/>
                <a:cs typeface="+mn-cs"/>
              </a:rPr>
              <a:t>hey</a:t>
            </a:r>
            <a:r>
              <a:rPr lang="en-US" sz="1200" kern="1200" baseline="0" dirty="0" smtClean="0">
                <a:solidFill>
                  <a:schemeClr val="tx1"/>
                </a:solidFill>
                <a:effectLst/>
                <a:latin typeface="Arial" charset="0"/>
                <a:ea typeface="+mn-ea"/>
                <a:cs typeface="+mn-cs"/>
              </a:rPr>
              <a:t> were the least likely luxury consumer group to say that they have increased their spending on luxury in the last five years (CEB </a:t>
            </a:r>
            <a:r>
              <a:rPr lang="en-US" sz="1200" kern="1200" baseline="0" dirty="0" err="1" smtClean="0">
                <a:solidFill>
                  <a:schemeClr val="tx1"/>
                </a:solidFill>
                <a:effectLst/>
                <a:latin typeface="Arial" charset="0"/>
                <a:ea typeface="+mn-ea"/>
                <a:cs typeface="+mn-cs"/>
              </a:rPr>
              <a:t>Iconoculture</a:t>
            </a:r>
            <a:r>
              <a:rPr lang="en-US" sz="1200" kern="1200" baseline="0" dirty="0" smtClean="0">
                <a:solidFill>
                  <a:schemeClr val="tx1"/>
                </a:solidFill>
                <a:effectLst/>
                <a:latin typeface="Arial" charset="0"/>
                <a:ea typeface="+mn-ea"/>
                <a:cs typeface="+mn-cs"/>
              </a:rPr>
              <a:t> Luxury Survey, January 2017)</a:t>
            </a:r>
            <a:r>
              <a:rPr lang="en-US" sz="1200" kern="1200" dirty="0" smtClean="0">
                <a:solidFill>
                  <a:schemeClr val="tx1"/>
                </a:solidFill>
                <a:effectLst/>
                <a:latin typeface="Arial" charset="0"/>
                <a:ea typeface="+mn-ea"/>
                <a:cs typeface="+mn-cs"/>
              </a:rPr>
              <a:t>.</a:t>
            </a:r>
          </a:p>
        </p:txBody>
      </p:sp>
      <p:sp>
        <p:nvSpPr>
          <p:cNvPr id="4" name="Slide Number Placeholder 3"/>
          <p:cNvSpPr>
            <a:spLocks noGrp="1"/>
          </p:cNvSpPr>
          <p:nvPr>
            <p:ph type="sldNum" sz="quarter" idx="10"/>
          </p:nvPr>
        </p:nvSpPr>
        <p:spPr/>
        <p:txBody>
          <a:bodyPr/>
          <a:lstStyle/>
          <a:p>
            <a:fld id="{0F227004-0016-6942-8228-CECCB6A948FB}" type="slidenum">
              <a:rPr lang="en-US" smtClean="0"/>
              <a:t>13</a:t>
            </a:fld>
            <a:endParaRPr lang="en-US"/>
          </a:p>
        </p:txBody>
      </p:sp>
    </p:spTree>
    <p:extLst>
      <p:ext uri="{BB962C8B-B14F-4D97-AF65-F5344CB8AC3E}">
        <p14:creationId xmlns:p14="http://schemas.microsoft.com/office/powerpoint/2010/main" val="1973026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Given their relatively lower luxury spend, it makes sense that Black </a:t>
            </a:r>
            <a:r>
              <a:rPr lang="en-US" baseline="0" dirty="0" err="1" smtClean="0"/>
              <a:t>Luxers</a:t>
            </a:r>
            <a:r>
              <a:rPr lang="en-US" baseline="0" dirty="0" smtClean="0"/>
              <a:t> want luxury products and services to be accessible. Specifically, over half of Black </a:t>
            </a:r>
            <a:r>
              <a:rPr lang="en-US" baseline="0" dirty="0" err="1" smtClean="0"/>
              <a:t>Luxers</a:t>
            </a:r>
            <a:r>
              <a:rPr lang="en-US" baseline="0" dirty="0" smtClean="0"/>
              <a:t> agree that everyone should have access to luxury products. However, that doesn’t mean quality should be compromised; just like all luxury consumers, Black </a:t>
            </a:r>
            <a:r>
              <a:rPr lang="en-US" baseline="0" dirty="0" err="1" smtClean="0"/>
              <a:t>Luxers</a:t>
            </a:r>
            <a:r>
              <a:rPr lang="en-US" baseline="0" dirty="0" smtClean="0"/>
              <a:t> say that quality is the most important element of luxury products.</a:t>
            </a:r>
            <a:endParaRPr lang="en-US" dirty="0"/>
          </a:p>
        </p:txBody>
      </p:sp>
      <p:sp>
        <p:nvSpPr>
          <p:cNvPr id="4" name="Slide Number Placeholder 3"/>
          <p:cNvSpPr>
            <a:spLocks noGrp="1"/>
          </p:cNvSpPr>
          <p:nvPr>
            <p:ph type="sldNum" sz="quarter" idx="10"/>
          </p:nvPr>
        </p:nvSpPr>
        <p:spPr/>
        <p:txBody>
          <a:bodyPr/>
          <a:lstStyle/>
          <a:p>
            <a:fld id="{0F227004-0016-6942-8228-CECCB6A948FB}" type="slidenum">
              <a:rPr lang="en-US" smtClean="0"/>
              <a:t>14</a:t>
            </a:fld>
            <a:endParaRPr lang="en-US"/>
          </a:p>
        </p:txBody>
      </p:sp>
    </p:spTree>
    <p:extLst>
      <p:ext uri="{BB962C8B-B14F-4D97-AF65-F5344CB8AC3E}">
        <p14:creationId xmlns:p14="http://schemas.microsoft.com/office/powerpoint/2010/main" val="3707765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With </a:t>
            </a:r>
            <a:r>
              <a:rPr lang="en-US" sz="1200" u="none" kern="1200" dirty="0" smtClean="0">
                <a:solidFill>
                  <a:schemeClr val="tx1"/>
                </a:solidFill>
                <a:effectLst/>
                <a:latin typeface="Arial" charset="0"/>
                <a:ea typeface="+mn-ea"/>
                <a:cs typeface="+mn-cs"/>
              </a:rPr>
              <a:t>high spending power,</a:t>
            </a:r>
            <a:r>
              <a:rPr lang="en-US" sz="1200" u="none" kern="1200" baseline="0" dirty="0" smtClean="0">
                <a:solidFill>
                  <a:schemeClr val="tx1"/>
                </a:solidFill>
                <a:effectLst/>
                <a:latin typeface="Arial" charset="0"/>
                <a:ea typeface="+mn-ea"/>
                <a:cs typeface="+mn-cs"/>
              </a:rPr>
              <a:t> LGBT </a:t>
            </a:r>
            <a:r>
              <a:rPr lang="en-US" sz="1200" u="none" kern="1200" baseline="0" dirty="0" err="1" smtClean="0">
                <a:solidFill>
                  <a:schemeClr val="tx1"/>
                </a:solidFill>
                <a:effectLst/>
                <a:latin typeface="Arial" charset="0"/>
                <a:ea typeface="+mn-ea"/>
                <a:cs typeface="+mn-cs"/>
              </a:rPr>
              <a:t>Luxers</a:t>
            </a:r>
            <a:r>
              <a:rPr lang="en-US" sz="1200" u="none" kern="1200" baseline="0" dirty="0" smtClean="0">
                <a:solidFill>
                  <a:schemeClr val="tx1"/>
                </a:solidFill>
                <a:effectLst/>
                <a:latin typeface="Arial" charset="0"/>
                <a:ea typeface="+mn-ea"/>
                <a:cs typeface="+mn-cs"/>
              </a:rPr>
              <a:t> </a:t>
            </a:r>
            <a:r>
              <a:rPr lang="en-US" sz="1200" u="none" kern="1200" baseline="0" dirty="0" smtClean="0">
                <a:solidFill>
                  <a:schemeClr val="tx1"/>
                </a:solidFill>
                <a:effectLst/>
                <a:latin typeface="+mn-lt"/>
                <a:ea typeface="+mn-ea"/>
                <a:cs typeface="+mn-cs"/>
              </a:rPr>
              <a:t>aren’t put off by the price of luxury</a:t>
            </a:r>
            <a:r>
              <a:rPr lang="en-US" baseline="0" dirty="0" smtClean="0"/>
              <a:t>. Specifically, compared to other segments, fewer LGBT </a:t>
            </a:r>
            <a:r>
              <a:rPr lang="en-US" baseline="0" dirty="0" err="1" smtClean="0"/>
              <a:t>Luxers</a:t>
            </a:r>
            <a:r>
              <a:rPr lang="en-US" baseline="0" dirty="0" smtClean="0"/>
              <a:t> feel that luxury products and services are too expensive. Reflecting this attitude toward luxury, LGBT </a:t>
            </a:r>
            <a:r>
              <a:rPr lang="en-US" baseline="0" dirty="0" err="1" smtClean="0"/>
              <a:t>Luxers</a:t>
            </a:r>
            <a:r>
              <a:rPr lang="en-US" baseline="0" dirty="0" smtClean="0"/>
              <a:t> are more likely to have spent over $10,000 on luxury in the past year. And as long as the quality of the luxury product matches the high price, LGBT </a:t>
            </a:r>
            <a:r>
              <a:rPr lang="en-US" baseline="0" dirty="0" err="1" smtClean="0"/>
              <a:t>Luxers</a:t>
            </a:r>
            <a:r>
              <a:rPr lang="en-US" baseline="0" dirty="0" smtClean="0"/>
              <a:t> are willing to pay: 1 in 4 gay men states that he will spend more money for “top quality brands” (</a:t>
            </a:r>
            <a:r>
              <a:rPr lang="en-US" i="1" baseline="0" dirty="0" smtClean="0"/>
              <a:t>Business Insider</a:t>
            </a:r>
            <a:r>
              <a:rPr lang="en-US" baseline="0" dirty="0" smtClean="0"/>
              <a:t>, June 2013).</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0F227004-0016-6942-8228-CECCB6A948FB}" type="slidenum">
              <a:rPr lang="en-US" smtClean="0"/>
              <a:t>15</a:t>
            </a:fld>
            <a:endParaRPr lang="en-US"/>
          </a:p>
        </p:txBody>
      </p:sp>
    </p:spTree>
    <p:extLst>
      <p:ext uri="{BB962C8B-B14F-4D97-AF65-F5344CB8AC3E}">
        <p14:creationId xmlns:p14="http://schemas.microsoft.com/office/powerpoint/2010/main" val="2993191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Multicultural and LGBT</a:t>
            </a:r>
            <a:r>
              <a:rPr lang="en-US" sz="1200" kern="1200" baseline="0" dirty="0" smtClean="0">
                <a:solidFill>
                  <a:schemeClr val="tx1"/>
                </a:solidFill>
                <a:effectLst/>
                <a:latin typeface="Arial" charset="0"/>
                <a:ea typeface="+mn-ea"/>
                <a:cs typeface="+mn-cs"/>
              </a:rPr>
              <a:t> consumers have the necessary money for buying luxury products and services, and they are willing to spend it in order to better express their individual identity. At the same time, each Hidden </a:t>
            </a:r>
            <a:r>
              <a:rPr lang="en-US" sz="1200" kern="1200" baseline="0" dirty="0" err="1" smtClean="0">
                <a:solidFill>
                  <a:schemeClr val="tx1"/>
                </a:solidFill>
                <a:effectLst/>
                <a:latin typeface="Arial" charset="0"/>
                <a:ea typeface="+mn-ea"/>
                <a:cs typeface="+mn-cs"/>
              </a:rPr>
              <a:t>Luxer</a:t>
            </a:r>
            <a:r>
              <a:rPr lang="en-US" sz="1200" kern="1200" baseline="0" dirty="0" smtClean="0">
                <a:solidFill>
                  <a:schemeClr val="tx1"/>
                </a:solidFill>
                <a:effectLst/>
                <a:latin typeface="Arial" charset="0"/>
                <a:ea typeface="+mn-ea"/>
                <a:cs typeface="+mn-cs"/>
              </a:rPr>
              <a:t> segment differs in terms of which aspect of luxury appeals to them.</a:t>
            </a:r>
          </a:p>
          <a:p>
            <a:endParaRPr lang="en-US" sz="1200" kern="1200" baseline="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Luxury brands face</a:t>
            </a:r>
            <a:r>
              <a:rPr lang="en-US" sz="1200" kern="1200" baseline="0" dirty="0" smtClean="0">
                <a:solidFill>
                  <a:schemeClr val="tx1"/>
                </a:solidFill>
                <a:effectLst/>
                <a:latin typeface="Arial" charset="0"/>
                <a:ea typeface="+mn-ea"/>
                <a:cs typeface="+mn-cs"/>
              </a:rPr>
              <a:t> the challenge of</a:t>
            </a:r>
            <a:r>
              <a:rPr lang="en-US" sz="1200" kern="1200" dirty="0" smtClean="0">
                <a:solidFill>
                  <a:schemeClr val="tx1"/>
                </a:solidFill>
                <a:effectLst/>
                <a:latin typeface="Arial" charset="0"/>
                <a:ea typeface="+mn-ea"/>
                <a:cs typeface="+mn-cs"/>
              </a:rPr>
              <a:t> navigating through these different trends for each</a:t>
            </a:r>
            <a:r>
              <a:rPr lang="en-US" sz="1200" kern="1200" baseline="0" dirty="0" smtClean="0">
                <a:solidFill>
                  <a:schemeClr val="tx1"/>
                </a:solidFill>
                <a:effectLst/>
                <a:latin typeface="Arial" charset="0"/>
                <a:ea typeface="+mn-ea"/>
                <a:cs typeface="+mn-cs"/>
              </a:rPr>
              <a:t> consumer group</a:t>
            </a:r>
            <a:r>
              <a:rPr lang="en-US" sz="1200" kern="1200" dirty="0" smtClean="0">
                <a:solidFill>
                  <a:schemeClr val="tx1"/>
                </a:solidFill>
                <a:effectLst/>
                <a:latin typeface="Arial" charset="0"/>
                <a:ea typeface="+mn-ea"/>
                <a:cs typeface="+mn-cs"/>
              </a:rPr>
              <a:t>. Smart marketers appeal to the Hidden </a:t>
            </a:r>
            <a:r>
              <a:rPr lang="en-US" sz="1200" kern="1200" dirty="0" err="1" smtClean="0">
                <a:solidFill>
                  <a:schemeClr val="tx1"/>
                </a:solidFill>
                <a:effectLst/>
                <a:latin typeface="Arial" charset="0"/>
                <a:ea typeface="+mn-ea"/>
                <a:cs typeface="+mn-cs"/>
              </a:rPr>
              <a:t>Luxers</a:t>
            </a:r>
            <a:r>
              <a:rPr lang="en-US" sz="1200" kern="1200" dirty="0" smtClean="0">
                <a:solidFill>
                  <a:schemeClr val="tx1"/>
                </a:solidFill>
                <a:effectLst/>
                <a:latin typeface="Arial" charset="0"/>
                <a:ea typeface="+mn-ea"/>
                <a:cs typeface="+mn-cs"/>
              </a:rPr>
              <a:t> by 1) providing unique themes to their products and services to increase</a:t>
            </a:r>
            <a:r>
              <a:rPr lang="en-US" sz="1200" kern="1200" baseline="0" dirty="0" smtClean="0">
                <a:solidFill>
                  <a:schemeClr val="tx1"/>
                </a:solidFill>
                <a:effectLst/>
                <a:latin typeface="Arial" charset="0"/>
                <a:ea typeface="+mn-ea"/>
                <a:cs typeface="+mn-cs"/>
              </a:rPr>
              <a:t> brand exclusivity, 2) </a:t>
            </a:r>
            <a:r>
              <a:rPr lang="en-US" sz="1200" kern="1200" dirty="0" smtClean="0">
                <a:solidFill>
                  <a:schemeClr val="tx1"/>
                </a:solidFill>
                <a:effectLst/>
                <a:latin typeface="Arial" charset="0"/>
                <a:ea typeface="+mn-ea"/>
                <a:cs typeface="+mn-cs"/>
              </a:rPr>
              <a:t>allowing customers to freely express their identity through customization, or</a:t>
            </a:r>
            <a:r>
              <a:rPr lang="en-US" sz="1200" kern="1200" baseline="0" dirty="0" smtClean="0">
                <a:solidFill>
                  <a:schemeClr val="tx1"/>
                </a:solidFill>
                <a:effectLst/>
                <a:latin typeface="Arial" charset="0"/>
                <a:ea typeface="+mn-ea"/>
                <a:cs typeface="+mn-cs"/>
              </a:rPr>
              <a:t> 3) creating a premium buying experience. </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0F227004-0016-6942-8228-CECCB6A948FB}" type="slidenum">
              <a:rPr lang="en-US" smtClean="0"/>
              <a:t>16</a:t>
            </a:fld>
            <a:endParaRPr lang="en-US"/>
          </a:p>
        </p:txBody>
      </p:sp>
    </p:spTree>
    <p:extLst>
      <p:ext uri="{BB962C8B-B14F-4D97-AF65-F5344CB8AC3E}">
        <p14:creationId xmlns:p14="http://schemas.microsoft.com/office/powerpoint/2010/main" val="1832243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Arial" charset="0"/>
                <a:ea typeface="+mn-ea"/>
                <a:cs typeface="+mn-cs"/>
              </a:rPr>
              <a:t>Close to half of all Hidden </a:t>
            </a:r>
            <a:r>
              <a:rPr lang="en-US" sz="1200" b="0" kern="1200" dirty="0" err="1" smtClean="0">
                <a:solidFill>
                  <a:schemeClr val="tx1"/>
                </a:solidFill>
                <a:effectLst/>
                <a:latin typeface="Arial" charset="0"/>
                <a:ea typeface="+mn-ea"/>
                <a:cs typeface="+mn-cs"/>
              </a:rPr>
              <a:t>Luxers</a:t>
            </a:r>
            <a:r>
              <a:rPr lang="en-US" sz="1200" b="0" kern="1200" dirty="0" smtClean="0">
                <a:solidFill>
                  <a:schemeClr val="tx1"/>
                </a:solidFill>
                <a:effectLst/>
                <a:latin typeface="Arial" charset="0"/>
                <a:ea typeface="+mn-ea"/>
                <a:cs typeface="+mn-cs"/>
              </a:rPr>
              <a:t> consider</a:t>
            </a:r>
            <a:r>
              <a:rPr lang="en-US" sz="1200" b="0" kern="1200" baseline="0" dirty="0" smtClean="0">
                <a:solidFill>
                  <a:schemeClr val="tx1"/>
                </a:solidFill>
                <a:effectLst/>
                <a:latin typeface="Arial" charset="0"/>
                <a:ea typeface="+mn-ea"/>
                <a:cs typeface="+mn-cs"/>
              </a:rPr>
              <a:t> exclusivity a top motivator for buying luxury products and services, and the heightened social status that comes with it is especially attractive for Asian </a:t>
            </a:r>
            <a:r>
              <a:rPr lang="en-US" sz="1200" b="0" kern="1200" baseline="0" dirty="0" err="1" smtClean="0">
                <a:solidFill>
                  <a:schemeClr val="tx1"/>
                </a:solidFill>
                <a:effectLst/>
                <a:latin typeface="Arial" charset="0"/>
                <a:ea typeface="+mn-ea"/>
                <a:cs typeface="+mn-cs"/>
              </a:rPr>
              <a:t>Luxers</a:t>
            </a:r>
            <a:r>
              <a:rPr lang="en-US" sz="1200" b="0" kern="1200" baseline="0" dirty="0" smtClean="0">
                <a:solidFill>
                  <a:schemeClr val="tx1"/>
                </a:solidFill>
                <a:effectLst/>
                <a:latin typeface="Arial" charset="0"/>
                <a:ea typeface="+mn-ea"/>
                <a:cs typeface="+mn-cs"/>
              </a:rPr>
              <a:t>. </a:t>
            </a:r>
            <a:r>
              <a:rPr lang="en-US" sz="1200" b="0" u="none" kern="1200" dirty="0" err="1" smtClean="0">
                <a:solidFill>
                  <a:schemeClr val="tx1"/>
                </a:solidFill>
                <a:effectLst/>
                <a:latin typeface="Arial" charset="0"/>
                <a:ea typeface="+mn-ea"/>
                <a:cs typeface="+mn-cs"/>
              </a:rPr>
              <a:t>Romain</a:t>
            </a:r>
            <a:r>
              <a:rPr lang="en-US" sz="1200" b="0" u="none" kern="1200" dirty="0" smtClean="0">
                <a:solidFill>
                  <a:schemeClr val="tx1"/>
                </a:solidFill>
                <a:effectLst/>
                <a:latin typeface="Arial" charset="0"/>
                <a:ea typeface="+mn-ea"/>
                <a:cs typeface="+mn-cs"/>
              </a:rPr>
              <a:t> Jerome, </a:t>
            </a:r>
            <a:r>
              <a:rPr lang="en-US" sz="1200" b="0" kern="1200" dirty="0" smtClean="0">
                <a:solidFill>
                  <a:schemeClr val="tx1"/>
                </a:solidFill>
                <a:effectLst/>
                <a:latin typeface="Arial" charset="0"/>
                <a:ea typeface="+mn-ea"/>
                <a:cs typeface="+mn-cs"/>
              </a:rPr>
              <a:t>a luxury watch maker, offers</a:t>
            </a:r>
            <a:r>
              <a:rPr lang="en-US" sz="1200" b="0" kern="1200" baseline="0" dirty="0" smtClean="0">
                <a:solidFill>
                  <a:schemeClr val="tx1"/>
                </a:solidFill>
                <a:effectLst/>
                <a:latin typeface="Arial" charset="0"/>
                <a:ea typeface="+mn-ea"/>
                <a:cs typeface="+mn-cs"/>
              </a:rPr>
              <a:t> a chance for </a:t>
            </a:r>
            <a:r>
              <a:rPr lang="en-US" sz="1200" b="0" kern="1200" baseline="0" dirty="0" err="1" smtClean="0">
                <a:solidFill>
                  <a:schemeClr val="tx1"/>
                </a:solidFill>
                <a:effectLst/>
                <a:latin typeface="Arial" charset="0"/>
                <a:ea typeface="+mn-ea"/>
                <a:cs typeface="+mn-cs"/>
              </a:rPr>
              <a:t>Luxers</a:t>
            </a:r>
            <a:r>
              <a:rPr lang="en-US" sz="1200" b="0" kern="1200" baseline="0" dirty="0" smtClean="0">
                <a:solidFill>
                  <a:schemeClr val="tx1"/>
                </a:solidFill>
                <a:effectLst/>
                <a:latin typeface="Arial" charset="0"/>
                <a:ea typeface="+mn-ea"/>
                <a:cs typeface="+mn-cs"/>
              </a:rPr>
              <a:t> to stand out among the rest by offering</a:t>
            </a:r>
            <a:r>
              <a:rPr lang="en-US" sz="1200" b="0" kern="1200" dirty="0" smtClean="0">
                <a:solidFill>
                  <a:schemeClr val="tx1"/>
                </a:solidFill>
                <a:effectLst/>
                <a:latin typeface="Arial" charset="0"/>
                <a:ea typeface="+mn-ea"/>
                <a:cs typeface="+mn-cs"/>
              </a:rPr>
              <a:t> unique themes like video</a:t>
            </a:r>
            <a:r>
              <a:rPr lang="en-US" sz="1200" b="0" kern="1200" baseline="0" dirty="0" smtClean="0">
                <a:solidFill>
                  <a:schemeClr val="tx1"/>
                </a:solidFill>
                <a:effectLst/>
                <a:latin typeface="Arial" charset="0"/>
                <a:ea typeface="+mn-ea"/>
                <a:cs typeface="+mn-cs"/>
              </a:rPr>
              <a:t>games. A</a:t>
            </a:r>
            <a:r>
              <a:rPr lang="en-US" sz="1200" b="0" kern="1200" dirty="0" smtClean="0">
                <a:solidFill>
                  <a:schemeClr val="tx1"/>
                </a:solidFill>
                <a:effectLst/>
                <a:latin typeface="Arial" charset="0"/>
                <a:ea typeface="+mn-ea"/>
                <a:cs typeface="+mn-cs"/>
              </a:rPr>
              <a:t>nd in the name of attaining</a:t>
            </a:r>
            <a:r>
              <a:rPr lang="en-US" sz="1200" b="0" kern="1200" baseline="0" dirty="0" smtClean="0">
                <a:solidFill>
                  <a:schemeClr val="tx1"/>
                </a:solidFill>
                <a:effectLst/>
                <a:latin typeface="Arial" charset="0"/>
                <a:ea typeface="+mn-ea"/>
                <a:cs typeface="+mn-cs"/>
              </a:rPr>
              <a:t> exclusivity, consumers have been willing to pay: </a:t>
            </a:r>
            <a:r>
              <a:rPr lang="en-US" sz="1200" b="0" kern="1200" dirty="0" smtClean="0">
                <a:solidFill>
                  <a:schemeClr val="tx1"/>
                </a:solidFill>
                <a:effectLst/>
                <a:latin typeface="Arial" charset="0"/>
                <a:ea typeface="+mn-ea"/>
                <a:cs typeface="+mn-cs"/>
              </a:rPr>
              <a:t>The </a:t>
            </a:r>
            <a:r>
              <a:rPr lang="en-US" sz="1200" b="0" kern="1200" baseline="0" dirty="0" smtClean="0">
                <a:solidFill>
                  <a:schemeClr val="tx1"/>
                </a:solidFill>
                <a:effectLst/>
                <a:latin typeface="Arial" charset="0"/>
                <a:ea typeface="+mn-ea"/>
                <a:cs typeface="+mn-cs"/>
              </a:rPr>
              <a:t>Pokémon 20-year anniversary watch, priced at $200,000 and </a:t>
            </a:r>
            <a:r>
              <a:rPr lang="en-US" sz="1200" b="0" kern="1200" dirty="0" smtClean="0">
                <a:solidFill>
                  <a:schemeClr val="tx1"/>
                </a:solidFill>
                <a:effectLst/>
                <a:latin typeface="Arial" charset="0"/>
                <a:ea typeface="+mn-ea"/>
                <a:cs typeface="+mn-cs"/>
              </a:rPr>
              <a:t>limited to a</a:t>
            </a:r>
            <a:r>
              <a:rPr lang="en-US" sz="1200" b="0" kern="1200" baseline="0" dirty="0" smtClean="0">
                <a:solidFill>
                  <a:schemeClr val="tx1"/>
                </a:solidFill>
                <a:effectLst/>
                <a:latin typeface="Arial" charset="0"/>
                <a:ea typeface="+mn-ea"/>
                <a:cs typeface="+mn-cs"/>
              </a:rPr>
              <a:t> stock of </a:t>
            </a:r>
            <a:r>
              <a:rPr lang="en-US" sz="1200" b="0" kern="1200" dirty="0" smtClean="0">
                <a:solidFill>
                  <a:schemeClr val="tx1"/>
                </a:solidFill>
                <a:effectLst/>
                <a:latin typeface="Arial" charset="0"/>
                <a:ea typeface="+mn-ea"/>
                <a:cs typeface="+mn-cs"/>
              </a:rPr>
              <a:t>20, </a:t>
            </a:r>
            <a:r>
              <a:rPr lang="en-US" sz="1200" b="0" kern="1200" baseline="0" dirty="0" smtClean="0">
                <a:solidFill>
                  <a:schemeClr val="tx1"/>
                </a:solidFill>
                <a:effectLst/>
                <a:latin typeface="Arial" charset="0"/>
                <a:ea typeface="+mn-ea"/>
                <a:cs typeface="+mn-cs"/>
              </a:rPr>
              <a:t>sold out</a:t>
            </a:r>
            <a:r>
              <a:rPr lang="en-US" sz="1200" b="0" kern="1200" dirty="0" smtClean="0">
                <a:solidFill>
                  <a:schemeClr val="tx1"/>
                </a:solidFill>
                <a:effectLst/>
                <a:latin typeface="Arial" charset="0"/>
                <a:ea typeface="+mn-ea"/>
                <a:cs typeface="+mn-cs"/>
              </a:rPr>
              <a:t>.</a:t>
            </a: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0F227004-0016-6942-8228-CECCB6A948FB}" type="slidenum">
              <a:rPr lang="en-US" smtClean="0"/>
              <a:t>17</a:t>
            </a:fld>
            <a:endParaRPr lang="en-US"/>
          </a:p>
        </p:txBody>
      </p:sp>
    </p:spTree>
    <p:extLst>
      <p:ext uri="{BB962C8B-B14F-4D97-AF65-F5344CB8AC3E}">
        <p14:creationId xmlns:p14="http://schemas.microsoft.com/office/powerpoint/2010/main" val="4245138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Arial" charset="0"/>
                <a:ea typeface="+mn-ea"/>
                <a:cs typeface="+mn-cs"/>
              </a:rPr>
              <a:t>With </a:t>
            </a:r>
            <a:r>
              <a:rPr lang="en-US" sz="1200" b="0" kern="1200" baseline="0" dirty="0" smtClean="0">
                <a:solidFill>
                  <a:schemeClr val="tx1"/>
                </a:solidFill>
                <a:effectLst/>
                <a:latin typeface="Arial" charset="0"/>
                <a:ea typeface="+mn-ea"/>
                <a:cs typeface="+mn-cs"/>
              </a:rPr>
              <a:t>Hidden </a:t>
            </a:r>
            <a:r>
              <a:rPr lang="en-US" sz="1200" b="0" kern="1200" baseline="0" dirty="0" err="1" smtClean="0">
                <a:solidFill>
                  <a:schemeClr val="tx1"/>
                </a:solidFill>
                <a:effectLst/>
                <a:latin typeface="Arial" charset="0"/>
                <a:ea typeface="+mn-ea"/>
                <a:cs typeface="+mn-cs"/>
              </a:rPr>
              <a:t>Luxers</a:t>
            </a:r>
            <a:r>
              <a:rPr lang="en-US" sz="1200" b="0" kern="1200" baseline="0" dirty="0" smtClean="0">
                <a:solidFill>
                  <a:schemeClr val="tx1"/>
                </a:solidFill>
                <a:effectLst/>
                <a:latin typeface="Arial" charset="0"/>
                <a:ea typeface="+mn-ea"/>
                <a:cs typeface="+mn-cs"/>
              </a:rPr>
              <a:t> as a whole looking to express themselves through luxury, brands should facilitate consumer creativity, particularly that of Latino and LGBT </a:t>
            </a:r>
            <a:r>
              <a:rPr lang="en-US" sz="1200" b="0" kern="1200" baseline="0" dirty="0" err="1" smtClean="0">
                <a:solidFill>
                  <a:schemeClr val="tx1"/>
                </a:solidFill>
                <a:effectLst/>
                <a:latin typeface="Arial" charset="0"/>
                <a:ea typeface="+mn-ea"/>
                <a:cs typeface="+mn-cs"/>
              </a:rPr>
              <a:t>Luxers</a:t>
            </a:r>
            <a:r>
              <a:rPr lang="en-US" sz="1200" b="0" kern="1200" baseline="0" dirty="0" smtClean="0">
                <a:solidFill>
                  <a:schemeClr val="tx1"/>
                </a:solidFill>
                <a:effectLst/>
                <a:latin typeface="Arial" charset="0"/>
                <a:ea typeface="+mn-ea"/>
                <a:cs typeface="+mn-cs"/>
              </a:rPr>
              <a:t>. The fashion online platform Frilly succeeds by allowing consumers to choose a dress of their liking and fully customize it with their own colors, hem lengths, collar and sleeve designs, and so on. Consumers need not worry about over-editing their dress, as Frilly claims that “no matter who is on the site — even if they know nothing about fashion — can’t ever customize anything that won’t be flattering” (Forbes.com, 29 August 2017). Frilly also guarantees high-quality fabrics from Italy, Japan and France </a:t>
            </a:r>
            <a:r>
              <a:rPr lang="en-US" sz="1200" kern="1200" dirty="0" smtClean="0">
                <a:solidFill>
                  <a:schemeClr val="tx1"/>
                </a:solidFill>
                <a:effectLst/>
                <a:latin typeface="Arial" charset="0"/>
                <a:ea typeface="+mn-ea"/>
                <a:cs typeface="+mn-cs"/>
              </a:rPr>
              <a:t>— an</a:t>
            </a:r>
            <a:r>
              <a:rPr lang="en-US" sz="1200" kern="1200" baseline="0" dirty="0" smtClean="0">
                <a:solidFill>
                  <a:schemeClr val="tx1"/>
                </a:solidFill>
                <a:effectLst/>
                <a:latin typeface="Arial" charset="0"/>
                <a:ea typeface="+mn-ea"/>
                <a:cs typeface="+mn-cs"/>
              </a:rPr>
              <a:t> added bonus for luxury consumers.</a:t>
            </a:r>
            <a:endParaRPr lang="en-US" sz="1200" b="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0F227004-0016-6942-8228-CECCB6A948FB}" type="slidenum">
              <a:rPr lang="en-US" smtClean="0"/>
              <a:t>18</a:t>
            </a:fld>
            <a:endParaRPr lang="en-US"/>
          </a:p>
        </p:txBody>
      </p:sp>
    </p:spTree>
    <p:extLst>
      <p:ext uri="{BB962C8B-B14F-4D97-AF65-F5344CB8AC3E}">
        <p14:creationId xmlns:p14="http://schemas.microsoft.com/office/powerpoint/2010/main" val="1462188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Arial" charset="0"/>
                <a:ea typeface="+mn-ea"/>
                <a:cs typeface="+mn-cs"/>
              </a:rPr>
              <a:t>For many consumers</a:t>
            </a:r>
            <a:r>
              <a:rPr lang="en-US" sz="1200" b="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 notably, Black </a:t>
            </a:r>
            <a:r>
              <a:rPr lang="en-US" sz="1200" kern="1200" dirty="0" err="1" smtClean="0">
                <a:solidFill>
                  <a:schemeClr val="tx1"/>
                </a:solidFill>
                <a:effectLst/>
                <a:latin typeface="Arial" charset="0"/>
                <a:ea typeface="+mn-ea"/>
                <a:cs typeface="+mn-cs"/>
              </a:rPr>
              <a:t>Luxers</a:t>
            </a:r>
            <a:r>
              <a:rPr lang="en-US" sz="1200" kern="1200" dirty="0" smtClean="0">
                <a:solidFill>
                  <a:schemeClr val="tx1"/>
                </a:solidFill>
                <a:effectLst/>
                <a:latin typeface="Arial" charset="0"/>
                <a:ea typeface="+mn-ea"/>
                <a:cs typeface="+mn-cs"/>
              </a:rPr>
              <a:t> —</a:t>
            </a:r>
            <a:r>
              <a:rPr lang="en-US" sz="1200" b="0" kern="1200" dirty="0" smtClean="0">
                <a:solidFill>
                  <a:schemeClr val="tx1"/>
                </a:solidFill>
                <a:effectLst/>
                <a:latin typeface="Arial" charset="0"/>
                <a:ea typeface="+mn-ea"/>
                <a:cs typeface="+mn-cs"/>
              </a:rPr>
              <a:t> luxury</a:t>
            </a:r>
            <a:r>
              <a:rPr lang="en-US" sz="1200" b="0" kern="1200" baseline="0" dirty="0" smtClean="0">
                <a:solidFill>
                  <a:schemeClr val="tx1"/>
                </a:solidFill>
                <a:effectLst/>
                <a:latin typeface="Arial" charset="0"/>
                <a:ea typeface="+mn-ea"/>
                <a:cs typeface="+mn-cs"/>
              </a:rPr>
              <a:t> is all about the vibe, the customer service and the presentation of products at stores. </a:t>
            </a:r>
            <a:r>
              <a:rPr lang="en-US" sz="1200" b="0" u="none" kern="1200" baseline="0" dirty="0" smtClean="0">
                <a:solidFill>
                  <a:schemeClr val="tx1"/>
                </a:solidFill>
                <a:effectLst/>
                <a:latin typeface="Arial" charset="0"/>
                <a:ea typeface="+mn-ea"/>
                <a:cs typeface="+mn-cs"/>
              </a:rPr>
              <a:t>Tamara Mellon </a:t>
            </a:r>
            <a:r>
              <a:rPr lang="en-US" sz="1200" b="0" kern="1200" baseline="0" dirty="0" smtClean="0">
                <a:solidFill>
                  <a:schemeClr val="tx1"/>
                </a:solidFill>
                <a:effectLst/>
                <a:latin typeface="Arial" charset="0"/>
                <a:ea typeface="+mn-ea"/>
                <a:cs typeface="+mn-cs"/>
              </a:rPr>
              <a:t>found success by opening up a </a:t>
            </a:r>
            <a:r>
              <a:rPr lang="en-US" sz="1200" b="0" kern="1200" dirty="0" smtClean="0">
                <a:solidFill>
                  <a:schemeClr val="tx1"/>
                </a:solidFill>
                <a:effectLst/>
                <a:latin typeface="Arial" charset="0"/>
                <a:ea typeface="+mn-ea"/>
                <a:cs typeface="+mn-cs"/>
              </a:rPr>
              <a:t>stilettos pop-up store that comes with a cozy space to try on shoes in private.</a:t>
            </a:r>
            <a:r>
              <a:rPr lang="en-US" sz="1200" b="0" kern="1200" baseline="0" dirty="0" smtClean="0">
                <a:solidFill>
                  <a:schemeClr val="tx1"/>
                </a:solidFill>
                <a:effectLst/>
                <a:latin typeface="Arial" charset="0"/>
                <a:ea typeface="+mn-ea"/>
                <a:cs typeface="+mn-cs"/>
              </a:rPr>
              <a:t> For patrons of Tamara Mellon, the purchase itself becomes a form of luxury: They can “feel the product” while sipping a glass of champagne, and they also have the option of being personally styled by the store clerks.</a:t>
            </a:r>
            <a:r>
              <a:rPr lang="en-US" sz="1200" b="0" kern="1200" dirty="0" smtClean="0">
                <a:solidFill>
                  <a:schemeClr val="tx1"/>
                </a:solidFill>
                <a:effectLst/>
                <a:latin typeface="Arial" charset="0"/>
                <a:ea typeface="+mn-ea"/>
                <a:cs typeface="+mn-cs"/>
              </a:rPr>
              <a:t>  </a:t>
            </a:r>
          </a:p>
        </p:txBody>
      </p:sp>
      <p:sp>
        <p:nvSpPr>
          <p:cNvPr id="4" name="Slide Number Placeholder 3"/>
          <p:cNvSpPr>
            <a:spLocks noGrp="1"/>
          </p:cNvSpPr>
          <p:nvPr>
            <p:ph type="sldNum" sz="quarter" idx="10"/>
          </p:nvPr>
        </p:nvSpPr>
        <p:spPr/>
        <p:txBody>
          <a:bodyPr/>
          <a:lstStyle/>
          <a:p>
            <a:fld id="{0F227004-0016-6942-8228-CECCB6A948FB}" type="slidenum">
              <a:rPr lang="en-US" smtClean="0"/>
              <a:t>19</a:t>
            </a:fld>
            <a:endParaRPr lang="en-US"/>
          </a:p>
        </p:txBody>
      </p:sp>
    </p:spTree>
    <p:extLst>
      <p:ext uri="{BB962C8B-B14F-4D97-AF65-F5344CB8AC3E}">
        <p14:creationId xmlns:p14="http://schemas.microsoft.com/office/powerpoint/2010/main" val="2926107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Arial" charset="0"/>
                <a:ea typeface="+mn-ea"/>
                <a:cs typeface="+mn-cs"/>
              </a:rPr>
              <a:t>In our recent </a:t>
            </a:r>
            <a:r>
              <a:rPr lang="en-US" sz="1200" b="0" u="none" kern="1200" dirty="0" smtClean="0">
                <a:solidFill>
                  <a:schemeClr val="tx1"/>
                </a:solidFill>
                <a:effectLst/>
                <a:latin typeface="Arial" charset="0"/>
                <a:ea typeface="+mn-ea"/>
                <a:cs typeface="+mn-cs"/>
              </a:rPr>
              <a:t>Hidden</a:t>
            </a:r>
            <a:r>
              <a:rPr lang="en-US" sz="1200" b="0" u="none" kern="1200" baseline="0" dirty="0" smtClean="0">
                <a:solidFill>
                  <a:schemeClr val="tx1"/>
                </a:solidFill>
                <a:effectLst/>
                <a:latin typeface="Arial" charset="0"/>
                <a:ea typeface="+mn-ea"/>
                <a:cs typeface="+mn-cs"/>
              </a:rPr>
              <a:t> Figures </a:t>
            </a:r>
            <a:r>
              <a:rPr lang="en-US" sz="1200" b="0" kern="1200" baseline="0" dirty="0" smtClean="0">
                <a:solidFill>
                  <a:schemeClr val="tx1"/>
                </a:solidFill>
                <a:effectLst/>
                <a:latin typeface="Arial" charset="0"/>
                <a:ea typeface="+mn-ea"/>
                <a:cs typeface="+mn-cs"/>
              </a:rPr>
              <a:t>work, we uncovered that t</a:t>
            </a:r>
            <a:r>
              <a:rPr lang="en-US" sz="1200" kern="1200" dirty="0" smtClean="0">
                <a:solidFill>
                  <a:schemeClr val="tx1"/>
                </a:solidFill>
                <a:effectLst/>
                <a:latin typeface="Arial" charset="0"/>
                <a:ea typeface="+mn-ea"/>
                <a:cs typeface="+mn-cs"/>
              </a:rPr>
              <a:t>he demographic makeup of the United States is becoming more culturally diverse, and the luxury market is no exception: Multicultural and LGBT consumers,</a:t>
            </a:r>
            <a:r>
              <a:rPr lang="en-US" sz="1200" kern="1200" baseline="0" dirty="0" smtClean="0">
                <a:solidFill>
                  <a:schemeClr val="tx1"/>
                </a:solidFill>
                <a:effectLst/>
                <a:latin typeface="Arial" charset="0"/>
                <a:ea typeface="+mn-ea"/>
                <a:cs typeface="+mn-cs"/>
              </a:rPr>
              <a:t> thanks to their rising spending power and motivation to invest in higher quality products, are ready to jump into the luxury market. Decoding Hidden </a:t>
            </a:r>
            <a:r>
              <a:rPr lang="en-US" sz="1200" kern="1200" baseline="0" dirty="0" err="1" smtClean="0">
                <a:solidFill>
                  <a:schemeClr val="tx1"/>
                </a:solidFill>
                <a:effectLst/>
                <a:latin typeface="Arial" charset="0"/>
                <a:ea typeface="+mn-ea"/>
                <a:cs typeface="+mn-cs"/>
              </a:rPr>
              <a:t>Luxers</a:t>
            </a:r>
            <a:r>
              <a:rPr lang="en-US" sz="1200" kern="1200" baseline="0" dirty="0" smtClean="0">
                <a:solidFill>
                  <a:schemeClr val="tx1"/>
                </a:solidFill>
                <a:effectLst/>
                <a:latin typeface="Arial" charset="0"/>
                <a:ea typeface="+mn-ea"/>
                <a:cs typeface="+mn-cs"/>
              </a:rPr>
              <a:t> takes this work a click deeper, looking at each of the subgroups of </a:t>
            </a:r>
            <a:r>
              <a:rPr lang="en-US" sz="1200" u="none" kern="1200" dirty="0" smtClean="0">
                <a:solidFill>
                  <a:schemeClr val="tx1"/>
                </a:solidFill>
                <a:effectLst/>
                <a:latin typeface="Arial" charset="0"/>
                <a:ea typeface="+mn-ea"/>
                <a:cs typeface="+mn-cs"/>
              </a:rPr>
              <a:t>Hidden </a:t>
            </a:r>
            <a:r>
              <a:rPr lang="en-US" sz="1200" u="none" kern="1200" dirty="0" err="1" smtClean="0">
                <a:solidFill>
                  <a:schemeClr val="tx1"/>
                </a:solidFill>
                <a:effectLst/>
                <a:latin typeface="Arial" charset="0"/>
                <a:ea typeface="+mn-ea"/>
                <a:cs typeface="+mn-cs"/>
              </a:rPr>
              <a:t>Luxers</a:t>
            </a:r>
            <a:r>
              <a:rPr lang="en-US" sz="1200" u="none"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 Asian American luxury consumers (</a:t>
            </a:r>
            <a:r>
              <a:rPr lang="en-US" sz="1200" b="1" kern="1200" dirty="0" smtClean="0">
                <a:solidFill>
                  <a:schemeClr val="tx1"/>
                </a:solidFill>
                <a:effectLst/>
                <a:latin typeface="Arial" charset="0"/>
                <a:ea typeface="+mn-ea"/>
                <a:cs typeface="+mn-cs"/>
              </a:rPr>
              <a:t>Asian </a:t>
            </a:r>
            <a:r>
              <a:rPr lang="en-US" sz="1200" b="1" kern="1200" dirty="0" err="1" smtClean="0">
                <a:solidFill>
                  <a:schemeClr val="tx1"/>
                </a:solidFill>
                <a:effectLst/>
                <a:latin typeface="Arial" charset="0"/>
                <a:ea typeface="+mn-ea"/>
                <a:cs typeface="+mn-cs"/>
              </a:rPr>
              <a:t>Luxers</a:t>
            </a:r>
            <a:r>
              <a:rPr lang="en-US" sz="1200" kern="1200" dirty="0" smtClean="0">
                <a:solidFill>
                  <a:schemeClr val="tx1"/>
                </a:solidFill>
                <a:effectLst/>
                <a:latin typeface="Arial" charset="0"/>
                <a:ea typeface="+mn-ea"/>
                <a:cs typeface="+mn-cs"/>
              </a:rPr>
              <a:t>), US Latino luxury consumers (</a:t>
            </a:r>
            <a:r>
              <a:rPr lang="en-US" sz="1200" b="1" kern="1200" dirty="0" smtClean="0">
                <a:solidFill>
                  <a:schemeClr val="tx1"/>
                </a:solidFill>
                <a:effectLst/>
                <a:latin typeface="Arial" charset="0"/>
                <a:ea typeface="+mn-ea"/>
                <a:cs typeface="+mn-cs"/>
              </a:rPr>
              <a:t>Latino </a:t>
            </a:r>
            <a:r>
              <a:rPr lang="en-US" sz="1200" b="1" kern="1200" dirty="0" err="1" smtClean="0">
                <a:solidFill>
                  <a:schemeClr val="tx1"/>
                </a:solidFill>
                <a:effectLst/>
                <a:latin typeface="Arial" charset="0"/>
                <a:ea typeface="+mn-ea"/>
                <a:cs typeface="+mn-cs"/>
              </a:rPr>
              <a:t>Luxers</a:t>
            </a:r>
            <a:r>
              <a:rPr lang="en-US" sz="1200" kern="1200" dirty="0" smtClean="0">
                <a:solidFill>
                  <a:schemeClr val="tx1"/>
                </a:solidFill>
                <a:effectLst/>
                <a:latin typeface="Arial" charset="0"/>
                <a:ea typeface="+mn-ea"/>
                <a:cs typeface="+mn-cs"/>
              </a:rPr>
              <a:t>), African</a:t>
            </a:r>
            <a:r>
              <a:rPr lang="en-US" sz="1200" kern="1200" baseline="0" dirty="0" smtClean="0">
                <a:solidFill>
                  <a:schemeClr val="tx1"/>
                </a:solidFill>
                <a:effectLst/>
                <a:latin typeface="Arial" charset="0"/>
                <a:ea typeface="+mn-ea"/>
                <a:cs typeface="+mn-cs"/>
              </a:rPr>
              <a:t> American luxury consumers (</a:t>
            </a:r>
            <a:r>
              <a:rPr lang="en-US" sz="1200" b="1" kern="1200" baseline="0" dirty="0" smtClean="0">
                <a:solidFill>
                  <a:schemeClr val="tx1"/>
                </a:solidFill>
                <a:effectLst/>
                <a:latin typeface="Arial" charset="0"/>
                <a:ea typeface="+mn-ea"/>
                <a:cs typeface="+mn-cs"/>
              </a:rPr>
              <a:t>Black </a:t>
            </a:r>
            <a:r>
              <a:rPr lang="en-US" sz="1200" b="1" kern="1200" baseline="0" dirty="0" err="1" smtClean="0">
                <a:solidFill>
                  <a:schemeClr val="tx1"/>
                </a:solidFill>
                <a:effectLst/>
                <a:latin typeface="Arial" charset="0"/>
                <a:ea typeface="+mn-ea"/>
                <a:cs typeface="+mn-cs"/>
              </a:rPr>
              <a:t>Luxers</a:t>
            </a:r>
            <a:r>
              <a:rPr lang="en-US" sz="1200" kern="1200" baseline="0" dirty="0" smtClean="0">
                <a:solidFill>
                  <a:schemeClr val="tx1"/>
                </a:solidFill>
                <a:effectLst/>
                <a:latin typeface="Arial" charset="0"/>
                <a:ea typeface="+mn-ea"/>
                <a:cs typeface="+mn-cs"/>
              </a:rPr>
              <a:t>)</a:t>
            </a:r>
            <a:r>
              <a:rPr lang="en-US" sz="1200" kern="1200" dirty="0" smtClean="0">
                <a:solidFill>
                  <a:schemeClr val="tx1"/>
                </a:solidFill>
                <a:effectLst/>
                <a:latin typeface="Arial" charset="0"/>
                <a:ea typeface="+mn-ea"/>
                <a:cs typeface="+mn-cs"/>
              </a:rPr>
              <a:t> and LGBT luxury consumers (</a:t>
            </a:r>
            <a:r>
              <a:rPr lang="en-US" sz="1200" b="1" kern="1200" dirty="0" smtClean="0">
                <a:solidFill>
                  <a:schemeClr val="tx1"/>
                </a:solidFill>
                <a:effectLst/>
                <a:latin typeface="Arial" charset="0"/>
                <a:ea typeface="+mn-ea"/>
                <a:cs typeface="+mn-cs"/>
              </a:rPr>
              <a:t>LGBT </a:t>
            </a:r>
            <a:r>
              <a:rPr lang="en-US" sz="1200" b="1" kern="1200" dirty="0" err="1" smtClean="0">
                <a:solidFill>
                  <a:schemeClr val="tx1"/>
                </a:solidFill>
                <a:effectLst/>
                <a:latin typeface="Arial" charset="0"/>
                <a:ea typeface="+mn-ea"/>
                <a:cs typeface="+mn-cs"/>
              </a:rPr>
              <a:t>Luxers</a:t>
            </a:r>
            <a:r>
              <a:rPr lang="en-US" sz="1200" kern="1200" dirty="0" smtClean="0">
                <a:solidFill>
                  <a:schemeClr val="tx1"/>
                </a:solidFill>
                <a:effectLst/>
                <a:latin typeface="Arial" charset="0"/>
                <a:ea typeface="+mn-ea"/>
                <a:cs typeface="+mn-cs"/>
              </a:rPr>
              <a:t>).</a:t>
            </a:r>
            <a:r>
              <a:rPr lang="en-US" sz="1200" kern="1200" baseline="0" dirty="0" smtClean="0">
                <a:solidFill>
                  <a:schemeClr val="tx1"/>
                </a:solidFill>
                <a:effectLst/>
                <a:latin typeface="Arial" charset="0"/>
                <a:ea typeface="+mn-ea"/>
                <a:cs typeface="+mn-cs"/>
              </a:rPr>
              <a:t> These consumers w</a:t>
            </a:r>
            <a:r>
              <a:rPr lang="en-US" sz="1200" kern="1200" dirty="0" smtClean="0">
                <a:solidFill>
                  <a:schemeClr val="tx1"/>
                </a:solidFill>
                <a:effectLst/>
                <a:latin typeface="Arial" charset="0"/>
                <a:ea typeface="+mn-ea"/>
                <a:cs typeface="+mn-cs"/>
              </a:rPr>
              <a:t>ill soon </a:t>
            </a:r>
            <a:r>
              <a:rPr lang="en-US" sz="1200" u="none" kern="1200" dirty="0" smtClean="0">
                <a:solidFill>
                  <a:schemeClr val="tx1"/>
                </a:solidFill>
                <a:effectLst/>
                <a:latin typeface="Arial" charset="0"/>
                <a:ea typeface="+mn-ea"/>
                <a:cs typeface="+mn-cs"/>
              </a:rPr>
              <a:t>outnumber</a:t>
            </a:r>
            <a:r>
              <a:rPr lang="en-US" sz="1200" kern="1200" dirty="0" smtClean="0">
                <a:solidFill>
                  <a:schemeClr val="tx1"/>
                </a:solidFill>
                <a:effectLst/>
                <a:latin typeface="Arial" charset="0"/>
                <a:ea typeface="+mn-ea"/>
                <a:cs typeface="+mn-cs"/>
              </a:rPr>
              <a:t> Visible </a:t>
            </a:r>
            <a:r>
              <a:rPr lang="en-US" sz="1200" kern="1200" dirty="0" err="1" smtClean="0">
                <a:solidFill>
                  <a:schemeClr val="tx1"/>
                </a:solidFill>
                <a:effectLst/>
                <a:latin typeface="Arial" charset="0"/>
                <a:ea typeface="+mn-ea"/>
                <a:cs typeface="+mn-cs"/>
              </a:rPr>
              <a:t>Luxers</a:t>
            </a:r>
            <a:r>
              <a:rPr lang="en-US" sz="1200" kern="1200" dirty="0" smtClean="0">
                <a:solidFill>
                  <a:schemeClr val="tx1"/>
                </a:solidFill>
                <a:effectLst/>
                <a:latin typeface="Arial" charset="0"/>
                <a:ea typeface="+mn-ea"/>
                <a:cs typeface="+mn-cs"/>
              </a:rPr>
              <a:t>, or </a:t>
            </a:r>
            <a:r>
              <a:rPr lang="en-US" sz="1200" kern="1200" baseline="0" dirty="0" smtClean="0">
                <a:solidFill>
                  <a:schemeClr val="tx1"/>
                </a:solidFill>
                <a:effectLst/>
                <a:latin typeface="Arial" charset="0"/>
                <a:ea typeface="+mn-ea"/>
                <a:cs typeface="+mn-cs"/>
              </a:rPr>
              <a:t>white luxury consumers</a:t>
            </a:r>
            <a:r>
              <a:rPr lang="en-US" sz="1200" kern="1200" dirty="0" smtClean="0">
                <a:solidFill>
                  <a:schemeClr val="tx1"/>
                </a:solidFill>
                <a:effectLst/>
                <a:latin typeface="Arial"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Arial"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charset="0"/>
                <a:ea typeface="+mn-ea"/>
                <a:cs typeface="+mn-cs"/>
              </a:rPr>
              <a:t>Each </a:t>
            </a:r>
            <a:r>
              <a:rPr lang="en-US" sz="1200" kern="1200" baseline="0" dirty="0" smtClean="0">
                <a:solidFill>
                  <a:schemeClr val="tx1"/>
                </a:solidFill>
                <a:effectLst/>
                <a:latin typeface="Arial" charset="0"/>
                <a:ea typeface="+mn-ea"/>
                <a:cs typeface="+mn-cs"/>
              </a:rPr>
              <a:t>Hidden </a:t>
            </a:r>
            <a:r>
              <a:rPr lang="en-US" sz="1200" kern="1200" baseline="0" dirty="0" err="1" smtClean="0">
                <a:solidFill>
                  <a:schemeClr val="tx1"/>
                </a:solidFill>
                <a:effectLst/>
                <a:latin typeface="Arial" charset="0"/>
                <a:ea typeface="+mn-ea"/>
                <a:cs typeface="+mn-cs"/>
              </a:rPr>
              <a:t>Luxer</a:t>
            </a:r>
            <a:r>
              <a:rPr lang="en-US" sz="1200" kern="1200" baseline="0" dirty="0" smtClean="0">
                <a:solidFill>
                  <a:schemeClr val="tx1"/>
                </a:solidFill>
                <a:effectLst/>
                <a:latin typeface="Arial" charset="0"/>
                <a:ea typeface="+mn-ea"/>
                <a:cs typeface="+mn-cs"/>
              </a:rPr>
              <a:t> segment </a:t>
            </a:r>
            <a:r>
              <a:rPr lang="en-US" sz="1200" kern="1200" dirty="0" smtClean="0">
                <a:solidFill>
                  <a:schemeClr val="tx1"/>
                </a:solidFill>
                <a:effectLst/>
                <a:latin typeface="Arial" charset="0"/>
                <a:ea typeface="+mn-ea"/>
                <a:cs typeface="+mn-cs"/>
              </a:rPr>
              <a:t>covets different facets of luxury: Some prioritize the social status that luxury provides, whereas others</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care more about the</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enhanced buying experience associated</a:t>
            </a:r>
            <a:r>
              <a:rPr lang="en-US" sz="1200" kern="1200" baseline="0" dirty="0" smtClean="0">
                <a:solidFill>
                  <a:schemeClr val="tx1"/>
                </a:solidFill>
                <a:effectLst/>
                <a:latin typeface="Arial" charset="0"/>
                <a:ea typeface="+mn-ea"/>
                <a:cs typeface="+mn-cs"/>
              </a:rPr>
              <a:t> with luxury</a:t>
            </a:r>
            <a:r>
              <a:rPr lang="en-US" sz="1200" kern="1200" dirty="0" smtClean="0">
                <a:solidFill>
                  <a:schemeClr val="tx1"/>
                </a:solidFill>
                <a:effectLst/>
                <a:latin typeface="Arial" charset="0"/>
                <a:ea typeface="+mn-ea"/>
                <a:cs typeface="+mn-cs"/>
              </a:rPr>
              <a:t>. Hidden </a:t>
            </a:r>
            <a:r>
              <a:rPr lang="en-US" sz="1200" kern="1200" dirty="0" err="1" smtClean="0">
                <a:solidFill>
                  <a:schemeClr val="tx1"/>
                </a:solidFill>
                <a:effectLst/>
                <a:latin typeface="Arial" charset="0"/>
                <a:ea typeface="+mn-ea"/>
                <a:cs typeface="+mn-cs"/>
              </a:rPr>
              <a:t>Luxers</a:t>
            </a:r>
            <a:r>
              <a:rPr lang="en-US" sz="1200" kern="1200" dirty="0" smtClean="0">
                <a:solidFill>
                  <a:schemeClr val="tx1"/>
                </a:solidFill>
                <a:effectLst/>
                <a:latin typeface="Arial" charset="0"/>
                <a:ea typeface="+mn-ea"/>
                <a:cs typeface="+mn-cs"/>
              </a:rPr>
              <a:t> also differ on luxury spend — both in how much they’ll spend on individual products and services and how</a:t>
            </a:r>
            <a:r>
              <a:rPr lang="en-US" sz="1200" kern="1200" baseline="0" dirty="0" smtClean="0">
                <a:solidFill>
                  <a:schemeClr val="tx1"/>
                </a:solidFill>
                <a:effectLst/>
                <a:latin typeface="Arial" charset="0"/>
                <a:ea typeface="+mn-ea"/>
                <a:cs typeface="+mn-cs"/>
              </a:rPr>
              <a:t> much they’ll spend in total</a:t>
            </a:r>
            <a:r>
              <a:rPr lang="en-US" sz="1200" kern="1200" dirty="0" smtClean="0">
                <a:solidFill>
                  <a:schemeClr val="tx1"/>
                </a:solidFill>
                <a:effectLst/>
                <a:latin typeface="Arial" charset="0"/>
                <a:ea typeface="+mn-ea"/>
                <a:cs typeface="+mn-cs"/>
              </a:rPr>
              <a:t>. This Quick Study provides a deeper dive into the nuances of how each Hidden</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Luxer</a:t>
            </a:r>
            <a:r>
              <a:rPr lang="en-US" sz="1200" kern="1200" baseline="0" dirty="0" smtClean="0">
                <a:solidFill>
                  <a:schemeClr val="tx1"/>
                </a:solidFill>
                <a:effectLst/>
                <a:latin typeface="Arial" charset="0"/>
                <a:ea typeface="+mn-ea"/>
                <a:cs typeface="+mn-cs"/>
              </a:rPr>
              <a:t> segment </a:t>
            </a:r>
            <a:r>
              <a:rPr lang="en-US" sz="1200" kern="1200" dirty="0" smtClean="0">
                <a:solidFill>
                  <a:schemeClr val="tx1"/>
                </a:solidFill>
                <a:effectLst/>
                <a:latin typeface="Arial" charset="0"/>
                <a:ea typeface="+mn-ea"/>
                <a:cs typeface="+mn-cs"/>
              </a:rPr>
              <a:t>perceives and spends on luxury products and services.</a:t>
            </a:r>
          </a:p>
        </p:txBody>
      </p:sp>
      <p:sp>
        <p:nvSpPr>
          <p:cNvPr id="4" name="Slide Number Placeholder 3"/>
          <p:cNvSpPr>
            <a:spLocks noGrp="1"/>
          </p:cNvSpPr>
          <p:nvPr>
            <p:ph type="sldNum" sz="quarter" idx="10"/>
          </p:nvPr>
        </p:nvSpPr>
        <p:spPr/>
        <p:txBody>
          <a:bodyPr/>
          <a:lstStyle/>
          <a:p>
            <a:fld id="{0F227004-0016-6942-8228-CECCB6A948FB}" type="slidenum">
              <a:rPr lang="en-US" smtClean="0"/>
              <a:t>2</a:t>
            </a:fld>
            <a:endParaRPr lang="en-US"/>
          </a:p>
        </p:txBody>
      </p:sp>
    </p:spTree>
    <p:extLst>
      <p:ext uri="{BB962C8B-B14F-4D97-AF65-F5344CB8AC3E}">
        <p14:creationId xmlns:p14="http://schemas.microsoft.com/office/powerpoint/2010/main" val="2670392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Arial" charset="0"/>
                <a:ea typeface="+mn-ea"/>
                <a:cs typeface="+mn-cs"/>
              </a:rPr>
              <a:t>1.	With money to spend, multicultural and LGBT consumers are looking to purchase luxury goods and services in order to express themselves.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Arial" charset="0"/>
                <a:ea typeface="+mn-ea"/>
                <a:cs typeface="+mn-cs"/>
              </a:rPr>
              <a:t>2.	Different Hidden </a:t>
            </a:r>
            <a:r>
              <a:rPr lang="en-US" sz="1200" b="0" kern="1200" dirty="0" err="1" smtClean="0">
                <a:solidFill>
                  <a:schemeClr val="tx1"/>
                </a:solidFill>
                <a:effectLst/>
                <a:latin typeface="Arial" charset="0"/>
                <a:ea typeface="+mn-ea"/>
                <a:cs typeface="+mn-cs"/>
              </a:rPr>
              <a:t>Luxer</a:t>
            </a:r>
            <a:r>
              <a:rPr lang="en-US" sz="1200" b="0" kern="1200" dirty="0" smtClean="0">
                <a:solidFill>
                  <a:schemeClr val="tx1"/>
                </a:solidFill>
                <a:effectLst/>
                <a:latin typeface="Arial" charset="0"/>
                <a:ea typeface="+mn-ea"/>
                <a:cs typeface="+mn-cs"/>
              </a:rPr>
              <a:t> segments desire</a:t>
            </a:r>
            <a:r>
              <a:rPr lang="en-US" sz="1200" b="0" kern="1200" baseline="0" dirty="0" smtClean="0">
                <a:solidFill>
                  <a:schemeClr val="tx1"/>
                </a:solidFill>
                <a:effectLst/>
                <a:latin typeface="Arial" charset="0"/>
                <a:ea typeface="+mn-ea"/>
                <a:cs typeface="+mn-cs"/>
              </a:rPr>
              <a:t> different things from luxury. Asian </a:t>
            </a:r>
            <a:r>
              <a:rPr lang="en-US" sz="1200" b="0" kern="1200" baseline="0" dirty="0" err="1" smtClean="0">
                <a:solidFill>
                  <a:schemeClr val="tx1"/>
                </a:solidFill>
                <a:effectLst/>
                <a:latin typeface="Arial" charset="0"/>
                <a:ea typeface="+mn-ea"/>
                <a:cs typeface="+mn-cs"/>
              </a:rPr>
              <a:t>Luxers</a:t>
            </a:r>
            <a:r>
              <a:rPr lang="en-US" sz="1200" b="0" kern="1200" baseline="0" dirty="0" smtClean="0">
                <a:solidFill>
                  <a:schemeClr val="tx1"/>
                </a:solidFill>
                <a:effectLst/>
                <a:latin typeface="Arial" charset="0"/>
                <a:ea typeface="+mn-ea"/>
                <a:cs typeface="+mn-cs"/>
              </a:rPr>
              <a:t> are attracted by exclusivity, whereas Latino and LGBT </a:t>
            </a:r>
            <a:r>
              <a:rPr lang="en-US" sz="1200" b="0" kern="1200" baseline="0" dirty="0" err="1" smtClean="0">
                <a:solidFill>
                  <a:schemeClr val="tx1"/>
                </a:solidFill>
                <a:effectLst/>
                <a:latin typeface="Arial" charset="0"/>
                <a:ea typeface="+mn-ea"/>
                <a:cs typeface="+mn-cs"/>
              </a:rPr>
              <a:t>Luxers</a:t>
            </a:r>
            <a:r>
              <a:rPr lang="en-US" sz="1200" b="0" kern="1200" baseline="0" dirty="0" smtClean="0">
                <a:solidFill>
                  <a:schemeClr val="tx1"/>
                </a:solidFill>
                <a:effectLst/>
                <a:latin typeface="Arial" charset="0"/>
                <a:ea typeface="+mn-ea"/>
                <a:cs typeface="+mn-cs"/>
              </a:rPr>
              <a:t> look for luxury products that match their identities. Black </a:t>
            </a:r>
            <a:r>
              <a:rPr lang="en-US" sz="1200" b="0" kern="1200" baseline="0" dirty="0" err="1" smtClean="0">
                <a:solidFill>
                  <a:schemeClr val="tx1"/>
                </a:solidFill>
                <a:effectLst/>
                <a:latin typeface="Arial" charset="0"/>
                <a:ea typeface="+mn-ea"/>
                <a:cs typeface="+mn-cs"/>
              </a:rPr>
              <a:t>Luxers</a:t>
            </a:r>
            <a:r>
              <a:rPr lang="en-US" sz="1200" b="0" kern="1200" baseline="0" dirty="0" smtClean="0">
                <a:solidFill>
                  <a:schemeClr val="tx1"/>
                </a:solidFill>
                <a:effectLst/>
                <a:latin typeface="Arial" charset="0"/>
                <a:ea typeface="+mn-ea"/>
                <a:cs typeface="+mn-cs"/>
              </a:rPr>
              <a:t> want the buying experience itself to be superior.</a:t>
            </a:r>
            <a:endParaRPr lang="en-US" sz="1200" b="0" kern="1200" dirty="0" smtClean="0">
              <a:solidFill>
                <a:schemeClr val="tx1"/>
              </a:solidFill>
              <a:effectLst/>
              <a:latin typeface="Arial"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Arial" charset="0"/>
                <a:ea typeface="+mn-ea"/>
                <a:cs typeface="+mn-cs"/>
              </a:rPr>
              <a:t>3.	Luxury spend varies among</a:t>
            </a:r>
            <a:r>
              <a:rPr lang="en-US" sz="1200" b="0" kern="1200" baseline="0" dirty="0" smtClean="0">
                <a:solidFill>
                  <a:schemeClr val="tx1"/>
                </a:solidFill>
                <a:effectLst/>
                <a:latin typeface="Arial" charset="0"/>
                <a:ea typeface="+mn-ea"/>
                <a:cs typeface="+mn-cs"/>
              </a:rPr>
              <a:t> Hidden </a:t>
            </a:r>
            <a:r>
              <a:rPr lang="en-US" sz="1200" b="0" kern="1200" baseline="0" dirty="0" err="1" smtClean="0">
                <a:solidFill>
                  <a:schemeClr val="tx1"/>
                </a:solidFill>
                <a:effectLst/>
                <a:latin typeface="Arial" charset="0"/>
                <a:ea typeface="+mn-ea"/>
                <a:cs typeface="+mn-cs"/>
              </a:rPr>
              <a:t>Luxers</a:t>
            </a:r>
            <a:r>
              <a:rPr lang="en-US" sz="1200" b="0" kern="1200" baseline="0" dirty="0" smtClean="0">
                <a:solidFill>
                  <a:schemeClr val="tx1"/>
                </a:solidFill>
                <a:effectLst/>
                <a:latin typeface="Arial" charset="0"/>
                <a:ea typeface="+mn-ea"/>
                <a:cs typeface="+mn-cs"/>
              </a:rPr>
              <a:t>. Black </a:t>
            </a:r>
            <a:r>
              <a:rPr lang="en-US" sz="1200" b="0" kern="1200" baseline="0" dirty="0" err="1" smtClean="0">
                <a:solidFill>
                  <a:schemeClr val="tx1"/>
                </a:solidFill>
                <a:effectLst/>
                <a:latin typeface="Arial" charset="0"/>
                <a:ea typeface="+mn-ea"/>
                <a:cs typeface="+mn-cs"/>
              </a:rPr>
              <a:t>Luxers</a:t>
            </a:r>
            <a:r>
              <a:rPr lang="en-US" sz="1200" b="0" kern="1200" baseline="0" dirty="0" smtClean="0">
                <a:solidFill>
                  <a:schemeClr val="tx1"/>
                </a:solidFill>
                <a:effectLst/>
                <a:latin typeface="Arial" charset="0"/>
                <a:ea typeface="+mn-ea"/>
                <a:cs typeface="+mn-cs"/>
              </a:rPr>
              <a:t> look for entry-level options, while LGBT </a:t>
            </a:r>
            <a:r>
              <a:rPr lang="en-US" sz="1200" b="0" kern="1200" baseline="0" dirty="0" err="1" smtClean="0">
                <a:solidFill>
                  <a:schemeClr val="tx1"/>
                </a:solidFill>
                <a:effectLst/>
                <a:latin typeface="Arial" charset="0"/>
                <a:ea typeface="+mn-ea"/>
                <a:cs typeface="+mn-cs"/>
              </a:rPr>
              <a:t>Luxers</a:t>
            </a:r>
            <a:r>
              <a:rPr lang="en-US" sz="1200" b="0" kern="1200" baseline="0" dirty="0" smtClean="0">
                <a:solidFill>
                  <a:schemeClr val="tx1"/>
                </a:solidFill>
                <a:effectLst/>
                <a:latin typeface="Arial" charset="0"/>
                <a:ea typeface="+mn-ea"/>
                <a:cs typeface="+mn-cs"/>
              </a:rPr>
              <a:t> are willing to pay a premium.</a:t>
            </a:r>
            <a:endParaRPr lang="en-US" sz="1200" b="0" kern="1200" dirty="0" smtClean="0">
              <a:solidFill>
                <a:schemeClr val="tx1"/>
              </a:solidFill>
              <a:effectLst/>
              <a:latin typeface="Arial"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Arial" charset="0"/>
                <a:ea typeface="+mn-ea"/>
                <a:cs typeface="+mn-cs"/>
              </a:rPr>
              <a:t>4.	Brands can appeal to </a:t>
            </a:r>
            <a:r>
              <a:rPr lang="en-US" sz="1200" b="0" kern="1200" baseline="0" dirty="0" smtClean="0">
                <a:solidFill>
                  <a:schemeClr val="tx1"/>
                </a:solidFill>
                <a:effectLst/>
                <a:latin typeface="Arial" charset="0"/>
                <a:ea typeface="+mn-ea"/>
                <a:cs typeface="+mn-cs"/>
              </a:rPr>
              <a:t>each Hidden </a:t>
            </a:r>
            <a:r>
              <a:rPr lang="en-US" sz="1200" b="0" kern="1200" baseline="0" dirty="0" err="1" smtClean="0">
                <a:solidFill>
                  <a:schemeClr val="tx1"/>
                </a:solidFill>
                <a:effectLst/>
                <a:latin typeface="Arial" charset="0"/>
                <a:ea typeface="+mn-ea"/>
                <a:cs typeface="+mn-cs"/>
              </a:rPr>
              <a:t>Luxer</a:t>
            </a:r>
            <a:r>
              <a:rPr lang="en-US" sz="1200" b="0" kern="1200" baseline="0" dirty="0" smtClean="0">
                <a:solidFill>
                  <a:schemeClr val="tx1"/>
                </a:solidFill>
                <a:effectLst/>
                <a:latin typeface="Arial" charset="0"/>
                <a:ea typeface="+mn-ea"/>
                <a:cs typeface="+mn-cs"/>
              </a:rPr>
              <a:t> segment by playing up the exclusivity of luxury, offering customized products or services, or augmenting the buying experience. </a:t>
            </a:r>
            <a:endParaRPr lang="en-US" dirty="0"/>
          </a:p>
        </p:txBody>
      </p:sp>
      <p:sp>
        <p:nvSpPr>
          <p:cNvPr id="4" name="Slide Number Placeholder 3"/>
          <p:cNvSpPr>
            <a:spLocks noGrp="1"/>
          </p:cNvSpPr>
          <p:nvPr>
            <p:ph type="sldNum" sz="quarter" idx="10"/>
          </p:nvPr>
        </p:nvSpPr>
        <p:spPr/>
        <p:txBody>
          <a:bodyPr/>
          <a:lstStyle/>
          <a:p>
            <a:fld id="{0F227004-0016-6942-8228-CECCB6A948FB}" type="slidenum">
              <a:rPr lang="en-US" smtClean="0"/>
              <a:t>20</a:t>
            </a:fld>
            <a:endParaRPr lang="en-US"/>
          </a:p>
        </p:txBody>
      </p:sp>
    </p:spTree>
    <p:extLst>
      <p:ext uri="{BB962C8B-B14F-4D97-AF65-F5344CB8AC3E}">
        <p14:creationId xmlns:p14="http://schemas.microsoft.com/office/powerpoint/2010/main" val="1579069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smtClean="0"/>
              <a:t>This Quick Study draws from CEB </a:t>
            </a:r>
            <a:r>
              <a:rPr lang="en-US" altLang="en-US" dirty="0" err="1" smtClean="0"/>
              <a:t>Iconoculture’s</a:t>
            </a:r>
            <a:r>
              <a:rPr lang="en-US" altLang="en-US" dirty="0" smtClean="0"/>
              <a:t> proprietary data assets:</a:t>
            </a:r>
          </a:p>
          <a:p>
            <a:pPr>
              <a:defRPr/>
            </a:pPr>
            <a:r>
              <a:rPr lang="en-US" altLang="en-US" dirty="0" smtClean="0"/>
              <a:t>•	CEB </a:t>
            </a:r>
            <a:r>
              <a:rPr lang="en-US" altLang="en-US" dirty="0" err="1" smtClean="0"/>
              <a:t>Iconoculture</a:t>
            </a:r>
            <a:r>
              <a:rPr lang="en-US" altLang="en-US" dirty="0" smtClean="0"/>
              <a:t> Values and Lifestyle Survey, 2010-2016</a:t>
            </a:r>
          </a:p>
          <a:p>
            <a:pPr>
              <a:defRPr/>
            </a:pPr>
            <a:r>
              <a:rPr lang="en-US" altLang="en-US" dirty="0" smtClean="0"/>
              <a:t>•	CEB </a:t>
            </a:r>
            <a:r>
              <a:rPr lang="en-US" altLang="en-US" dirty="0" err="1" smtClean="0"/>
              <a:t>Iconoculture</a:t>
            </a:r>
            <a:r>
              <a:rPr lang="en-US" altLang="en-US" dirty="0" smtClean="0"/>
              <a:t> Luxury Survey, January 2017</a:t>
            </a:r>
          </a:p>
          <a:p>
            <a:pPr>
              <a:defRPr/>
            </a:pPr>
            <a:r>
              <a:rPr lang="en-US" altLang="en-US" dirty="0" smtClean="0"/>
              <a:t>•	</a:t>
            </a:r>
            <a:r>
              <a:rPr lang="en-US" altLang="en-US" dirty="0" err="1" smtClean="0"/>
              <a:t>IconoCommunities</a:t>
            </a:r>
            <a:r>
              <a:rPr lang="en-US" altLang="en-US" dirty="0" smtClean="0"/>
              <a:t>, February 2017</a:t>
            </a:r>
          </a:p>
          <a:p>
            <a:pPr>
              <a:defRPr/>
            </a:pPr>
            <a:r>
              <a:rPr lang="en-US" altLang="en-US" i="1" dirty="0" smtClean="0"/>
              <a:t>Secondary data sources are also used to complement proprietary data.</a:t>
            </a:r>
          </a:p>
        </p:txBody>
      </p:sp>
      <p:sp>
        <p:nvSpPr>
          <p:cNvPr id="4" name="Slide Number Placeholder 3"/>
          <p:cNvSpPr>
            <a:spLocks noGrp="1"/>
          </p:cNvSpPr>
          <p:nvPr>
            <p:ph type="sldNum" sz="quarter" idx="10"/>
          </p:nvPr>
        </p:nvSpPr>
        <p:spPr/>
        <p:txBody>
          <a:bodyPr/>
          <a:lstStyle/>
          <a:p>
            <a:fld id="{0F227004-0016-6942-8228-CECCB6A948FB}" type="slidenum">
              <a:rPr lang="en-US" smtClean="0"/>
              <a:t>21</a:t>
            </a:fld>
            <a:endParaRPr lang="en-US"/>
          </a:p>
        </p:txBody>
      </p:sp>
    </p:spTree>
    <p:extLst>
      <p:ext uri="{BB962C8B-B14F-4D97-AF65-F5344CB8AC3E}">
        <p14:creationId xmlns:p14="http://schemas.microsoft.com/office/powerpoint/2010/main" val="3537227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In this Quick Study, we explore the purchasing behaviors and the attitudes of Hidden </a:t>
            </a:r>
            <a:r>
              <a:rPr lang="en-US" sz="1200" kern="1200" dirty="0" err="1" smtClean="0">
                <a:solidFill>
                  <a:schemeClr val="tx1"/>
                </a:solidFill>
                <a:effectLst/>
                <a:latin typeface="Arial" charset="0"/>
                <a:ea typeface="+mn-ea"/>
                <a:cs typeface="+mn-cs"/>
              </a:rPr>
              <a:t>Luxers</a:t>
            </a:r>
            <a:r>
              <a:rPr lang="en-US" sz="1200" kern="1200" dirty="0" smtClean="0">
                <a:solidFill>
                  <a:schemeClr val="tx1"/>
                </a:solidFill>
                <a:effectLst/>
                <a:latin typeface="Arial" charset="0"/>
                <a:ea typeface="+mn-ea"/>
                <a:cs typeface="+mn-cs"/>
              </a:rPr>
              <a:t>:</a:t>
            </a:r>
          </a:p>
          <a:p>
            <a:r>
              <a:rPr lang="en-US" sz="1200" kern="1200" dirty="0" smtClean="0">
                <a:solidFill>
                  <a:schemeClr val="tx1"/>
                </a:solidFill>
                <a:effectLst/>
                <a:latin typeface="Arial" charset="0"/>
                <a:ea typeface="+mn-ea"/>
                <a:cs typeface="+mn-cs"/>
              </a:rPr>
              <a:t> </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effectLst/>
                <a:latin typeface="Arial" charset="0"/>
                <a:ea typeface="+mn-ea"/>
                <a:cs typeface="+mn-cs"/>
              </a:rPr>
              <a:t>Self-expression drives multicultural and LGBT consumers’ purchases, and they’ll pay a premium for luxury, thanks to their increased spending power and an optimistic outlook on finances.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Arial" charset="0"/>
                <a:ea typeface="+mn-ea"/>
                <a:cs typeface="+mn-cs"/>
              </a:rPr>
              <a:t>Asian </a:t>
            </a:r>
            <a:r>
              <a:rPr lang="en-US" sz="1200" kern="1200" dirty="0" err="1" smtClean="0">
                <a:solidFill>
                  <a:schemeClr val="tx1"/>
                </a:solidFill>
                <a:effectLst/>
                <a:latin typeface="Arial" charset="0"/>
                <a:ea typeface="+mn-ea"/>
                <a:cs typeface="+mn-cs"/>
              </a:rPr>
              <a:t>Luxers</a:t>
            </a:r>
            <a:r>
              <a:rPr lang="en-US" sz="1200" kern="1200" dirty="0" smtClean="0">
                <a:solidFill>
                  <a:schemeClr val="tx1"/>
                </a:solidFill>
                <a:effectLst/>
                <a:latin typeface="Arial" charset="0"/>
                <a:ea typeface="+mn-ea"/>
                <a:cs typeface="+mn-cs"/>
              </a:rPr>
              <a:t> buy luxury products to improve social status, whereas Latino </a:t>
            </a:r>
            <a:r>
              <a:rPr lang="en-US" sz="1200" kern="1200" dirty="0" err="1" smtClean="0">
                <a:solidFill>
                  <a:schemeClr val="tx1"/>
                </a:solidFill>
                <a:effectLst/>
                <a:latin typeface="Arial" charset="0"/>
                <a:ea typeface="+mn-ea"/>
                <a:cs typeface="+mn-cs"/>
              </a:rPr>
              <a:t>Luxers</a:t>
            </a:r>
            <a:r>
              <a:rPr lang="en-US" sz="1200" kern="1200" dirty="0" smtClean="0">
                <a:solidFill>
                  <a:schemeClr val="tx1"/>
                </a:solidFill>
                <a:effectLst/>
                <a:latin typeface="Arial" charset="0"/>
                <a:ea typeface="+mn-ea"/>
                <a:cs typeface="+mn-cs"/>
              </a:rPr>
              <a:t> and LGBT </a:t>
            </a:r>
            <a:r>
              <a:rPr lang="en-US" sz="1200" kern="1200" dirty="0" err="1" smtClean="0">
                <a:solidFill>
                  <a:schemeClr val="tx1"/>
                </a:solidFill>
                <a:effectLst/>
                <a:latin typeface="Arial" charset="0"/>
                <a:ea typeface="+mn-ea"/>
                <a:cs typeface="+mn-cs"/>
              </a:rPr>
              <a:t>Luxers</a:t>
            </a:r>
            <a:r>
              <a:rPr lang="en-US" sz="1200" kern="1200" dirty="0" smtClean="0">
                <a:solidFill>
                  <a:schemeClr val="tx1"/>
                </a:solidFill>
                <a:effectLst/>
                <a:latin typeface="Arial" charset="0"/>
                <a:ea typeface="+mn-ea"/>
                <a:cs typeface="+mn-cs"/>
              </a:rPr>
              <a:t> look for products that</a:t>
            </a:r>
            <a:r>
              <a:rPr lang="en-US" sz="1200" kern="1200" baseline="0" dirty="0" smtClean="0">
                <a:solidFill>
                  <a:schemeClr val="tx1"/>
                </a:solidFill>
                <a:effectLst/>
                <a:latin typeface="Arial" charset="0"/>
                <a:ea typeface="+mn-ea"/>
                <a:cs typeface="+mn-cs"/>
              </a:rPr>
              <a:t> match their identity</a:t>
            </a:r>
            <a:r>
              <a:rPr lang="en-US" sz="1200" kern="1200" dirty="0" smtClean="0">
                <a:solidFill>
                  <a:schemeClr val="tx1"/>
                </a:solidFill>
                <a:effectLst/>
                <a:latin typeface="Arial" charset="0"/>
                <a:ea typeface="+mn-ea"/>
                <a:cs typeface="+mn-cs"/>
              </a:rPr>
              <a:t>. </a:t>
            </a:r>
            <a:r>
              <a:rPr lang="en-US" sz="1200" kern="1200" baseline="0" dirty="0" smtClean="0">
                <a:solidFill>
                  <a:schemeClr val="tx1"/>
                </a:solidFill>
                <a:effectLst/>
                <a:latin typeface="Arial" charset="0"/>
                <a:ea typeface="+mn-ea"/>
                <a:cs typeface="+mn-cs"/>
              </a:rPr>
              <a:t>Black </a:t>
            </a:r>
            <a:r>
              <a:rPr lang="en-US" sz="1200" kern="1200" baseline="0" dirty="0" err="1" smtClean="0">
                <a:solidFill>
                  <a:schemeClr val="tx1"/>
                </a:solidFill>
                <a:effectLst/>
                <a:latin typeface="Arial" charset="0"/>
                <a:ea typeface="+mn-ea"/>
                <a:cs typeface="+mn-cs"/>
              </a:rPr>
              <a:t>Luxers</a:t>
            </a:r>
            <a:r>
              <a:rPr lang="en-US" sz="1200" kern="1200" dirty="0" smtClean="0">
                <a:solidFill>
                  <a:schemeClr val="tx1"/>
                </a:solidFill>
                <a:effectLst/>
                <a:latin typeface="Arial" charset="0"/>
                <a:ea typeface="+mn-ea"/>
                <a:cs typeface="+mn-cs"/>
              </a:rPr>
              <a:t>, on the other hand, prioritize the buying experience of luxury.</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effectLst/>
                <a:latin typeface="Arial" charset="0"/>
                <a:ea typeface="+mn-ea"/>
                <a:cs typeface="+mn-cs"/>
              </a:rPr>
              <a:t>Black </a:t>
            </a:r>
            <a:r>
              <a:rPr lang="en-US" sz="1200" kern="1200" dirty="0" err="1" smtClean="0">
                <a:solidFill>
                  <a:schemeClr val="tx1"/>
                </a:solidFill>
                <a:effectLst/>
                <a:latin typeface="Arial" charset="0"/>
                <a:ea typeface="+mn-ea"/>
                <a:cs typeface="+mn-cs"/>
              </a:rPr>
              <a:t>Luxers</a:t>
            </a:r>
            <a:r>
              <a:rPr lang="en-US" sz="1200" kern="1200" dirty="0" smtClean="0">
                <a:solidFill>
                  <a:schemeClr val="tx1"/>
                </a:solidFill>
                <a:effectLst/>
                <a:latin typeface="Arial" charset="0"/>
                <a:ea typeface="+mn-ea"/>
                <a:cs typeface="+mn-cs"/>
              </a:rPr>
              <a:t>, more so than other segments, want affordable, entry-level luxury products. In</a:t>
            </a:r>
            <a:r>
              <a:rPr lang="en-US" sz="1200" kern="1200" baseline="0" dirty="0" smtClean="0">
                <a:solidFill>
                  <a:schemeClr val="tx1"/>
                </a:solidFill>
                <a:effectLst/>
                <a:latin typeface="Arial" charset="0"/>
                <a:ea typeface="+mn-ea"/>
                <a:cs typeface="+mn-cs"/>
              </a:rPr>
              <a:t> contrast, </a:t>
            </a:r>
            <a:r>
              <a:rPr lang="en-US" sz="1200" kern="1200" dirty="0" smtClean="0">
                <a:solidFill>
                  <a:schemeClr val="tx1"/>
                </a:solidFill>
                <a:effectLst/>
                <a:latin typeface="Arial" charset="0"/>
                <a:ea typeface="+mn-ea"/>
                <a:cs typeface="+mn-cs"/>
              </a:rPr>
              <a:t>LGBT</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Luxers</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are willing to pay top</a:t>
            </a:r>
            <a:r>
              <a:rPr lang="en-US" sz="1200" kern="1200" baseline="0" dirty="0" smtClean="0">
                <a:solidFill>
                  <a:schemeClr val="tx1"/>
                </a:solidFill>
                <a:effectLst/>
                <a:latin typeface="Arial" charset="0"/>
                <a:ea typeface="+mn-ea"/>
                <a:cs typeface="+mn-cs"/>
              </a:rPr>
              <a:t> dollar </a:t>
            </a:r>
            <a:r>
              <a:rPr lang="en-US" sz="1200" kern="1200" dirty="0" smtClean="0">
                <a:solidFill>
                  <a:schemeClr val="tx1"/>
                </a:solidFill>
                <a:effectLst/>
                <a:latin typeface="Arial" charset="0"/>
                <a:ea typeface="+mn-ea"/>
                <a:cs typeface="+mn-cs"/>
              </a:rPr>
              <a:t>for premium.</a:t>
            </a:r>
            <a:endParaRPr lang="en-US" b="0" dirty="0" smtClean="0"/>
          </a:p>
        </p:txBody>
      </p:sp>
      <p:sp>
        <p:nvSpPr>
          <p:cNvPr id="4" name="Slide Number Placeholder 3"/>
          <p:cNvSpPr>
            <a:spLocks noGrp="1"/>
          </p:cNvSpPr>
          <p:nvPr>
            <p:ph type="sldNum" sz="quarter" idx="10"/>
          </p:nvPr>
        </p:nvSpPr>
        <p:spPr/>
        <p:txBody>
          <a:bodyPr/>
          <a:lstStyle/>
          <a:p>
            <a:fld id="{0F227004-0016-6942-8228-CECCB6A948FB}" type="slidenum">
              <a:rPr lang="en-US" smtClean="0"/>
              <a:t>3</a:t>
            </a:fld>
            <a:endParaRPr lang="en-US"/>
          </a:p>
        </p:txBody>
      </p:sp>
    </p:spTree>
    <p:extLst>
      <p:ext uri="{BB962C8B-B14F-4D97-AF65-F5344CB8AC3E}">
        <p14:creationId xmlns:p14="http://schemas.microsoft.com/office/powerpoint/2010/main" val="3985775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Arial" charset="0"/>
                <a:ea typeface="+mn-ea"/>
                <a:cs typeface="+mn-cs"/>
              </a:rPr>
              <a:t>Multicultural and LGBT consumers use luxury to express themselves and communicate their level of success to other people. At the same time, these consumers feel optimistic about their personal finances. As a result, they are highly interested in buying higher quality luxury products, and they have the necessary spending power to do so.</a:t>
            </a:r>
          </a:p>
        </p:txBody>
      </p:sp>
      <p:sp>
        <p:nvSpPr>
          <p:cNvPr id="4" name="Slide Number Placeholder 3"/>
          <p:cNvSpPr>
            <a:spLocks noGrp="1"/>
          </p:cNvSpPr>
          <p:nvPr>
            <p:ph type="sldNum" sz="quarter" idx="10"/>
          </p:nvPr>
        </p:nvSpPr>
        <p:spPr/>
        <p:txBody>
          <a:bodyPr/>
          <a:lstStyle/>
          <a:p>
            <a:fld id="{0F227004-0016-6942-8228-CECCB6A948FB}" type="slidenum">
              <a:rPr lang="en-US" smtClean="0"/>
              <a:t>4</a:t>
            </a:fld>
            <a:endParaRPr lang="en-US"/>
          </a:p>
        </p:txBody>
      </p:sp>
    </p:spTree>
    <p:extLst>
      <p:ext uri="{BB962C8B-B14F-4D97-AF65-F5344CB8AC3E}">
        <p14:creationId xmlns:p14="http://schemas.microsoft.com/office/powerpoint/2010/main" val="3922751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Arial" charset="0"/>
                <a:ea typeface="+mn-ea"/>
                <a:cs typeface="+mn-cs"/>
              </a:rPr>
              <a:t>Social motivators </a:t>
            </a:r>
            <a:r>
              <a:rPr lang="en-US" sz="1200" kern="1200" dirty="0" smtClean="0">
                <a:solidFill>
                  <a:schemeClr val="tx1"/>
                </a:solidFill>
                <a:effectLst/>
                <a:latin typeface="Arial" charset="0"/>
                <a:ea typeface="+mn-ea"/>
                <a:cs typeface="+mn-cs"/>
              </a:rPr>
              <a:t>like expressing one’s character encourage multicultural and LGBT consumers’ purchase of luxury products and services. Values like </a:t>
            </a:r>
            <a:r>
              <a:rPr lang="en-US" sz="1200" b="1" kern="1200" dirty="0" smtClean="0">
                <a:solidFill>
                  <a:schemeClr val="tx1"/>
                </a:solidFill>
                <a:effectLst/>
                <a:latin typeface="Arial" charset="0"/>
                <a:ea typeface="+mn-ea"/>
                <a:cs typeface="+mn-cs"/>
              </a:rPr>
              <a:t>individuality</a:t>
            </a:r>
            <a:r>
              <a:rPr lang="en-US" sz="1200" kern="1200" baseline="0" dirty="0" smtClean="0">
                <a:solidFill>
                  <a:schemeClr val="tx1"/>
                </a:solidFill>
                <a:effectLst/>
                <a:latin typeface="Arial" charset="0"/>
                <a:ea typeface="+mn-ea"/>
                <a:cs typeface="+mn-cs"/>
              </a:rPr>
              <a:t> and </a:t>
            </a:r>
            <a:r>
              <a:rPr lang="en-US" sz="1200" b="1" kern="1200" baseline="0" dirty="0" smtClean="0">
                <a:solidFill>
                  <a:schemeClr val="tx1"/>
                </a:solidFill>
                <a:effectLst/>
                <a:latin typeface="Arial" charset="0"/>
                <a:ea typeface="+mn-ea"/>
                <a:cs typeface="+mn-cs"/>
              </a:rPr>
              <a:t>self-expression</a:t>
            </a:r>
            <a:r>
              <a:rPr lang="en-US" sz="1200" kern="1200" baseline="0" dirty="0" smtClean="0">
                <a:solidFill>
                  <a:schemeClr val="tx1"/>
                </a:solidFill>
                <a:effectLst/>
                <a:latin typeface="Arial" charset="0"/>
                <a:ea typeface="+mn-ea"/>
                <a:cs typeface="+mn-cs"/>
              </a:rPr>
              <a:t> rank much higher for all multicultural and LGBT consumers compared to white consumers. At the same time, Hidden </a:t>
            </a:r>
            <a:r>
              <a:rPr lang="en-US" sz="1200" kern="1200" baseline="0" dirty="0" err="1" smtClean="0">
                <a:solidFill>
                  <a:schemeClr val="tx1"/>
                </a:solidFill>
                <a:effectLst/>
                <a:latin typeface="Arial" charset="0"/>
                <a:ea typeface="+mn-ea"/>
                <a:cs typeface="+mn-cs"/>
              </a:rPr>
              <a:t>Luxers</a:t>
            </a:r>
            <a:r>
              <a:rPr lang="en-US" sz="1200" kern="1200" baseline="0" dirty="0" smtClean="0">
                <a:solidFill>
                  <a:schemeClr val="tx1"/>
                </a:solidFill>
                <a:effectLst/>
                <a:latin typeface="Arial" charset="0"/>
                <a:ea typeface="+mn-ea"/>
                <a:cs typeface="+mn-cs"/>
              </a:rPr>
              <a:t>, especially Asian </a:t>
            </a:r>
            <a:r>
              <a:rPr lang="en-US" sz="1200" kern="1200" baseline="0" dirty="0" err="1" smtClean="0">
                <a:solidFill>
                  <a:schemeClr val="tx1"/>
                </a:solidFill>
                <a:effectLst/>
                <a:latin typeface="Arial" charset="0"/>
                <a:ea typeface="+mn-ea"/>
                <a:cs typeface="+mn-cs"/>
              </a:rPr>
              <a:t>Luxers</a:t>
            </a:r>
            <a:r>
              <a:rPr lang="en-US" sz="1200" kern="1200" baseline="0" dirty="0" smtClean="0">
                <a:solidFill>
                  <a:schemeClr val="tx1"/>
                </a:solidFill>
                <a:effectLst/>
                <a:latin typeface="Arial" charset="0"/>
                <a:ea typeface="+mn-ea"/>
                <a:cs typeface="+mn-cs"/>
              </a:rPr>
              <a:t>, use luxury to demonstrate a higher social status </a:t>
            </a:r>
            <a:r>
              <a:rPr lang="en-US" sz="1200" kern="1200" dirty="0" smtClean="0">
                <a:solidFill>
                  <a:schemeClr val="tx1"/>
                </a:solidFill>
                <a:effectLst/>
                <a:latin typeface="Arial" charset="0"/>
                <a:ea typeface="+mn-ea"/>
                <a:cs typeface="+mn-cs"/>
              </a:rPr>
              <a:t>(CEB Iconoculture Luxury Survey, January 2017)</a:t>
            </a:r>
            <a:r>
              <a:rPr lang="en-US" sz="1200" kern="1200" baseline="0" dirty="0" smtClean="0">
                <a:solidFill>
                  <a:schemeClr val="tx1"/>
                </a:solidFill>
                <a:effectLst/>
                <a:latin typeface="Arial" charset="0"/>
                <a:ea typeface="+mn-ea"/>
                <a:cs typeface="+mn-cs"/>
              </a:rPr>
              <a:t>. Reflecting this trend, the value of </a:t>
            </a:r>
            <a:r>
              <a:rPr lang="en-US" sz="1200" b="1" kern="1200" baseline="0" dirty="0" smtClean="0">
                <a:solidFill>
                  <a:schemeClr val="tx1"/>
                </a:solidFill>
                <a:effectLst/>
                <a:latin typeface="Arial" charset="0"/>
                <a:ea typeface="+mn-ea"/>
                <a:cs typeface="+mn-cs"/>
              </a:rPr>
              <a:t>ambition</a:t>
            </a:r>
            <a:r>
              <a:rPr lang="en-US" sz="1200" kern="1200" baseline="0" dirty="0" smtClean="0">
                <a:solidFill>
                  <a:schemeClr val="tx1"/>
                </a:solidFill>
                <a:effectLst/>
                <a:latin typeface="Arial" charset="0"/>
                <a:ea typeface="+mn-ea"/>
                <a:cs typeface="+mn-cs"/>
              </a:rPr>
              <a:t> also resonates more with multicultural and LGBT consumers.</a:t>
            </a:r>
          </a:p>
        </p:txBody>
      </p:sp>
      <p:sp>
        <p:nvSpPr>
          <p:cNvPr id="4" name="Slide Number Placeholder 3"/>
          <p:cNvSpPr>
            <a:spLocks noGrp="1"/>
          </p:cNvSpPr>
          <p:nvPr>
            <p:ph type="sldNum" sz="quarter" idx="10"/>
          </p:nvPr>
        </p:nvSpPr>
        <p:spPr/>
        <p:txBody>
          <a:bodyPr/>
          <a:lstStyle/>
          <a:p>
            <a:fld id="{0F227004-0016-6942-8228-CECCB6A948FB}" type="slidenum">
              <a:rPr lang="en-US" smtClean="0"/>
              <a:t>5</a:t>
            </a:fld>
            <a:endParaRPr lang="en-US"/>
          </a:p>
        </p:txBody>
      </p:sp>
    </p:spTree>
    <p:extLst>
      <p:ext uri="{BB962C8B-B14F-4D97-AF65-F5344CB8AC3E}">
        <p14:creationId xmlns:p14="http://schemas.microsoft.com/office/powerpoint/2010/main" val="1152575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Arial" charset="0"/>
                <a:ea typeface="+mn-ea"/>
                <a:cs typeface="+mn-cs"/>
              </a:rPr>
              <a:t>Despite dealing with the “</a:t>
            </a:r>
            <a:r>
              <a:rPr lang="en-US" sz="1200" u="none" kern="1200" baseline="0" dirty="0" smtClean="0">
                <a:solidFill>
                  <a:schemeClr val="tx1"/>
                </a:solidFill>
                <a:effectLst/>
                <a:latin typeface="Arial" charset="0"/>
                <a:ea typeface="+mn-ea"/>
                <a:cs typeface="+mn-cs"/>
              </a:rPr>
              <a:t>worst year ever” </a:t>
            </a:r>
            <a:r>
              <a:rPr lang="en-US" sz="1200" kern="1200" baseline="0" dirty="0" smtClean="0">
                <a:solidFill>
                  <a:schemeClr val="tx1"/>
                </a:solidFill>
                <a:effectLst/>
                <a:latin typeface="Arial" charset="0"/>
                <a:ea typeface="+mn-ea"/>
                <a:cs typeface="+mn-cs"/>
              </a:rPr>
              <a:t>and post-election tension, multicultural and LGBT consumers are holding on to their optimism. Compared with white consumers, significantly* more multicultural and LGBT consumers say they feel better about their personal finances in the next 12 months. In addition, multicultural Millennials have a more positive outlook on their future generally than white Millennials do.</a:t>
            </a:r>
          </a:p>
          <a:p>
            <a:endParaRPr lang="en-US" sz="1200" kern="1200" dirty="0" smtClean="0">
              <a:solidFill>
                <a:schemeClr val="tx1"/>
              </a:solidFill>
              <a:effectLst/>
              <a:latin typeface="Arial" charset="0"/>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charset="0"/>
                <a:ea typeface="+mn-ea"/>
                <a:cs typeface="+mn-cs"/>
              </a:rPr>
              <a:t>*Statistically significant (mathematically meaningful) difference between multicultural</a:t>
            </a:r>
            <a:r>
              <a:rPr lang="en-US" sz="1200" kern="1200" baseline="0" dirty="0" smtClean="0">
                <a:solidFill>
                  <a:schemeClr val="tx1"/>
                </a:solidFill>
                <a:effectLst/>
                <a:latin typeface="Arial" charset="0"/>
                <a:ea typeface="+mn-ea"/>
                <a:cs typeface="+mn-cs"/>
              </a:rPr>
              <a:t> and LGBT consumers vs. white consumers</a:t>
            </a:r>
            <a:endParaRPr lang="en-US"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0F227004-0016-6942-8228-CECCB6A948FB}" type="slidenum">
              <a:rPr lang="en-US" smtClean="0"/>
              <a:t>6</a:t>
            </a:fld>
            <a:endParaRPr lang="en-US"/>
          </a:p>
        </p:txBody>
      </p:sp>
    </p:spTree>
    <p:extLst>
      <p:ext uri="{BB962C8B-B14F-4D97-AF65-F5344CB8AC3E}">
        <p14:creationId xmlns:p14="http://schemas.microsoft.com/office/powerpoint/2010/main" val="1835753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Powered by their financial optimism and their desire to express themselves, multicultural and LGBT consumers </a:t>
            </a:r>
            <a:r>
              <a:rPr lang="en-US" baseline="0" dirty="0" smtClean="0"/>
              <a:t>are willing to open their wallets for luxury products and services. In fact, multicultural consumers </a:t>
            </a:r>
            <a:r>
              <a:rPr lang="en-US" dirty="0" smtClean="0"/>
              <a:t>prefer </a:t>
            </a:r>
            <a:r>
              <a:rPr lang="en-US" u="none" dirty="0" smtClean="0"/>
              <a:t>name brands over private labels, </a:t>
            </a:r>
            <a:r>
              <a:rPr lang="en-US" dirty="0" smtClean="0"/>
              <a:t>because private labels imply lower quality.</a:t>
            </a:r>
            <a:r>
              <a:rPr lang="en-US" baseline="0" dirty="0" smtClean="0"/>
              <a:t> They also have $3.4 trillion in collective buying power. LGBT consumers are </a:t>
            </a:r>
            <a:r>
              <a:rPr lang="en-US" u="none" baseline="0" dirty="0" smtClean="0"/>
              <a:t>equipped with $1 trillion</a:t>
            </a:r>
            <a:r>
              <a:rPr lang="en-US" baseline="0" dirty="0" smtClean="0"/>
              <a:t>, so they can afford to spend on luxury. </a:t>
            </a:r>
          </a:p>
        </p:txBody>
      </p:sp>
      <p:sp>
        <p:nvSpPr>
          <p:cNvPr id="4" name="Slide Number Placeholder 3"/>
          <p:cNvSpPr>
            <a:spLocks noGrp="1"/>
          </p:cNvSpPr>
          <p:nvPr>
            <p:ph type="sldNum" sz="quarter" idx="10"/>
          </p:nvPr>
        </p:nvSpPr>
        <p:spPr/>
        <p:txBody>
          <a:bodyPr/>
          <a:lstStyle/>
          <a:p>
            <a:fld id="{0F227004-0016-6942-8228-CECCB6A948FB}" type="slidenum">
              <a:rPr lang="en-US" smtClean="0"/>
              <a:t>7</a:t>
            </a:fld>
            <a:endParaRPr lang="en-US"/>
          </a:p>
        </p:txBody>
      </p:sp>
    </p:spTree>
    <p:extLst>
      <p:ext uri="{BB962C8B-B14F-4D97-AF65-F5344CB8AC3E}">
        <p14:creationId xmlns:p14="http://schemas.microsoft.com/office/powerpoint/2010/main" val="3107017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charset="0"/>
                <a:ea typeface="+mn-ea"/>
                <a:cs typeface="+mn-cs"/>
              </a:rPr>
              <a:t>Multicultural</a:t>
            </a:r>
            <a:r>
              <a:rPr lang="en-US" sz="1200" kern="1200" baseline="0" dirty="0" smtClean="0">
                <a:solidFill>
                  <a:schemeClr val="tx1"/>
                </a:solidFill>
                <a:effectLst/>
                <a:latin typeface="Arial" charset="0"/>
                <a:ea typeface="+mn-ea"/>
                <a:cs typeface="+mn-cs"/>
              </a:rPr>
              <a:t> and LGBT consumers may share the desire to express themselves through buying luxury, but when they do buy luxury, each Hidden </a:t>
            </a:r>
            <a:r>
              <a:rPr lang="en-US" sz="1200" kern="1200" baseline="0" dirty="0" err="1" smtClean="0">
                <a:solidFill>
                  <a:schemeClr val="tx1"/>
                </a:solidFill>
                <a:effectLst/>
                <a:latin typeface="Arial" charset="0"/>
                <a:ea typeface="+mn-ea"/>
                <a:cs typeface="+mn-cs"/>
              </a:rPr>
              <a:t>Luxer</a:t>
            </a:r>
            <a:r>
              <a:rPr lang="en-US" sz="1200" kern="1200" baseline="0" dirty="0" smtClean="0">
                <a:solidFill>
                  <a:schemeClr val="tx1"/>
                </a:solidFill>
                <a:effectLst/>
                <a:latin typeface="Arial" charset="0"/>
                <a:ea typeface="+mn-ea"/>
                <a:cs typeface="+mn-cs"/>
              </a:rPr>
              <a:t> segment </a:t>
            </a:r>
            <a:r>
              <a:rPr lang="en-US" sz="1200" kern="1200" dirty="0" smtClean="0">
                <a:solidFill>
                  <a:schemeClr val="tx1"/>
                </a:solidFill>
                <a:effectLst/>
                <a:latin typeface="Arial" charset="0"/>
                <a:ea typeface="+mn-ea"/>
                <a:cs typeface="+mn-cs"/>
              </a:rPr>
              <a:t>— that is, </a:t>
            </a:r>
            <a:r>
              <a:rPr lang="en-US" sz="1200" kern="1200" baseline="0" dirty="0" smtClean="0">
                <a:solidFill>
                  <a:schemeClr val="tx1"/>
                </a:solidFill>
                <a:effectLst/>
                <a:latin typeface="Arial" charset="0"/>
                <a:ea typeface="+mn-ea"/>
                <a:cs typeface="+mn-cs"/>
              </a:rPr>
              <a:t>each luxury-buying consumer group </a:t>
            </a:r>
            <a:r>
              <a:rPr lang="en-US" sz="1200" kern="1200" dirty="0" smtClean="0">
                <a:solidFill>
                  <a:schemeClr val="tx1"/>
                </a:solidFill>
                <a:effectLst/>
                <a:latin typeface="Arial" charset="0"/>
                <a:ea typeface="+mn-ea"/>
                <a:cs typeface="+mn-cs"/>
              </a:rPr>
              <a:t>— </a:t>
            </a:r>
            <a:r>
              <a:rPr lang="en-US" sz="1200" kern="1200" baseline="0" dirty="0" smtClean="0">
                <a:solidFill>
                  <a:schemeClr val="tx1"/>
                </a:solidFill>
                <a:effectLst/>
                <a:latin typeface="Arial" charset="0"/>
                <a:ea typeface="+mn-ea"/>
                <a:cs typeface="+mn-cs"/>
              </a:rPr>
              <a:t>looks for different things in luxury brands. Asian </a:t>
            </a:r>
            <a:r>
              <a:rPr lang="en-US" sz="1200" kern="1200" baseline="0" dirty="0" err="1" smtClean="0">
                <a:solidFill>
                  <a:schemeClr val="tx1"/>
                </a:solidFill>
                <a:effectLst/>
                <a:latin typeface="Arial" charset="0"/>
                <a:ea typeface="+mn-ea"/>
                <a:cs typeface="+mn-cs"/>
              </a:rPr>
              <a:t>Luxers</a:t>
            </a:r>
            <a:r>
              <a:rPr lang="en-US" sz="1200" kern="1200" baseline="0" dirty="0" smtClean="0">
                <a:solidFill>
                  <a:schemeClr val="tx1"/>
                </a:solidFill>
                <a:effectLst/>
                <a:latin typeface="Arial" charset="0"/>
                <a:ea typeface="+mn-ea"/>
                <a:cs typeface="+mn-cs"/>
              </a:rPr>
              <a:t> wish to impress people around them and achieve a sense of exclusivity through luxury, whereas Latino and LGBT </a:t>
            </a:r>
            <a:r>
              <a:rPr lang="en-US" sz="1200" kern="1200" baseline="0" dirty="0" err="1" smtClean="0">
                <a:solidFill>
                  <a:schemeClr val="tx1"/>
                </a:solidFill>
                <a:effectLst/>
                <a:latin typeface="Arial" charset="0"/>
                <a:ea typeface="+mn-ea"/>
                <a:cs typeface="+mn-cs"/>
              </a:rPr>
              <a:t>Luxers</a:t>
            </a:r>
            <a:r>
              <a:rPr lang="en-US" sz="1200" kern="1200" baseline="0" dirty="0" smtClean="0">
                <a:solidFill>
                  <a:schemeClr val="tx1"/>
                </a:solidFill>
                <a:effectLst/>
                <a:latin typeface="Arial" charset="0"/>
                <a:ea typeface="+mn-ea"/>
                <a:cs typeface="+mn-cs"/>
              </a:rPr>
              <a:t> seek luxury products that match their self-identity. Black </a:t>
            </a:r>
            <a:r>
              <a:rPr lang="en-US" sz="1200" kern="1200" baseline="0" dirty="0" err="1" smtClean="0">
                <a:solidFill>
                  <a:schemeClr val="tx1"/>
                </a:solidFill>
                <a:effectLst/>
                <a:latin typeface="Arial" charset="0"/>
                <a:ea typeface="+mn-ea"/>
                <a:cs typeface="+mn-cs"/>
              </a:rPr>
              <a:t>Luxers</a:t>
            </a:r>
            <a:r>
              <a:rPr lang="en-US" sz="1200" kern="1200" baseline="0" dirty="0" smtClean="0">
                <a:solidFill>
                  <a:schemeClr val="tx1"/>
                </a:solidFill>
                <a:effectLst/>
                <a:latin typeface="Arial" charset="0"/>
                <a:ea typeface="+mn-ea"/>
                <a:cs typeface="+mn-cs"/>
              </a:rPr>
              <a:t>, more than others, care about the overall buying experience of luxury products.</a:t>
            </a:r>
            <a:endParaRPr lang="en-US"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0F227004-0016-6942-8228-CECCB6A948FB}" type="slidenum">
              <a:rPr lang="en-US" smtClean="0"/>
              <a:t>8</a:t>
            </a:fld>
            <a:endParaRPr lang="en-US"/>
          </a:p>
        </p:txBody>
      </p:sp>
    </p:spTree>
    <p:extLst>
      <p:ext uri="{BB962C8B-B14F-4D97-AF65-F5344CB8AC3E}">
        <p14:creationId xmlns:p14="http://schemas.microsoft.com/office/powerpoint/2010/main" val="3188659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Hidden </a:t>
            </a:r>
            <a:r>
              <a:rPr lang="en-US" dirty="0" err="1" smtClean="0"/>
              <a:t>Luxers</a:t>
            </a:r>
            <a:r>
              <a:rPr lang="en-US" dirty="0" smtClean="0"/>
              <a:t> as a whole look to have </a:t>
            </a:r>
            <a:r>
              <a:rPr lang="en-US" u="none" dirty="0" smtClean="0"/>
              <a:t>higher social</a:t>
            </a:r>
            <a:r>
              <a:rPr lang="en-US" u="none" baseline="0" dirty="0" smtClean="0"/>
              <a:t> status and a sense of exclusivity </a:t>
            </a:r>
            <a:r>
              <a:rPr lang="en-US" baseline="0" dirty="0" smtClean="0"/>
              <a:t>by purchasing luxury, and this is especially true for Asian </a:t>
            </a:r>
            <a:r>
              <a:rPr lang="en-US" baseline="0" dirty="0" err="1" smtClean="0"/>
              <a:t>Luxers</a:t>
            </a:r>
            <a:r>
              <a:rPr lang="en-US" baseline="0" dirty="0" smtClean="0"/>
              <a:t>. Specifically, Asian </a:t>
            </a:r>
            <a:r>
              <a:rPr lang="en-US" baseline="0" dirty="0" err="1" smtClean="0"/>
              <a:t>Luxers</a:t>
            </a:r>
            <a:r>
              <a:rPr lang="en-US" baseline="0" dirty="0" smtClean="0"/>
              <a:t> wish to leave a good impression on others by showcasing luxury, and over half of them believe that real luxury brands do </a:t>
            </a:r>
            <a:r>
              <a:rPr lang="en-US" i="1" baseline="0" dirty="0" smtClean="0"/>
              <a:t>not</a:t>
            </a:r>
            <a:r>
              <a:rPr lang="en-US" baseline="0" dirty="0" smtClean="0"/>
              <a:t> target everyone. Bora, an Asian American Millennial living in urban New York, aptly summarizes this trend: </a:t>
            </a:r>
            <a:r>
              <a:rPr lang="en-US" dirty="0" smtClean="0"/>
              <a:t>“In fashion, there are lots of labels that appeal to individuals who would like alternatives to the traditional luxury brands. I think such low-profile but premium brands appeal to me more” (</a:t>
            </a:r>
            <a:r>
              <a:rPr lang="en-US" dirty="0" err="1" smtClean="0"/>
              <a:t>IconoCommunities</a:t>
            </a:r>
            <a:r>
              <a:rPr lang="en-US" dirty="0" smtClean="0"/>
              <a:t>, February 2017).</a:t>
            </a:r>
          </a:p>
        </p:txBody>
      </p:sp>
      <p:sp>
        <p:nvSpPr>
          <p:cNvPr id="4" name="Slide Number Placeholder 3"/>
          <p:cNvSpPr>
            <a:spLocks noGrp="1"/>
          </p:cNvSpPr>
          <p:nvPr>
            <p:ph type="sldNum" sz="quarter" idx="10"/>
          </p:nvPr>
        </p:nvSpPr>
        <p:spPr/>
        <p:txBody>
          <a:bodyPr/>
          <a:lstStyle/>
          <a:p>
            <a:fld id="{0F227004-0016-6942-8228-CECCB6A948FB}" type="slidenum">
              <a:rPr lang="en-US" smtClean="0"/>
              <a:t>9</a:t>
            </a:fld>
            <a:endParaRPr lang="en-US"/>
          </a:p>
        </p:txBody>
      </p:sp>
    </p:spTree>
    <p:extLst>
      <p:ext uri="{BB962C8B-B14F-4D97-AF65-F5344CB8AC3E}">
        <p14:creationId xmlns:p14="http://schemas.microsoft.com/office/powerpoint/2010/main" val="1126901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0A3F6B"/>
          </a:solidFill>
          <a:ln>
            <a:noFill/>
          </a:ln>
          <a:extLst/>
        </p:spPr>
        <p:txBody>
          <a:bodyPr wrap="none" lIns="91429" tIns="45714" rIns="91429" bIns="45714" anchor="ctr"/>
          <a:lstStyle/>
          <a:p>
            <a:endParaRPr lang="en-US">
              <a:solidFill>
                <a:srgbClr val="6CB33F"/>
              </a:solidFill>
            </a:endParaRPr>
          </a:p>
        </p:txBody>
      </p:sp>
      <p:sp>
        <p:nvSpPr>
          <p:cNvPr id="11" name="Rectangle 10"/>
          <p:cNvSpPr/>
          <p:nvPr userDrawn="1"/>
        </p:nvSpPr>
        <p:spPr>
          <a:xfrm>
            <a:off x="288636" y="254000"/>
            <a:ext cx="8547353" cy="2874211"/>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10" name="Text Placeholder 18"/>
          <p:cNvSpPr>
            <a:spLocks noGrp="1"/>
          </p:cNvSpPr>
          <p:nvPr>
            <p:ph type="body" sz="quarter" idx="11" hasCustomPrompt="1"/>
          </p:nvPr>
        </p:nvSpPr>
        <p:spPr>
          <a:xfrm>
            <a:off x="363623" y="559468"/>
            <a:ext cx="8392691" cy="1226406"/>
          </a:xfrm>
          <a:prstGeom prst="rect">
            <a:avLst/>
          </a:prstGeom>
        </p:spPr>
        <p:txBody>
          <a:bodyPr vert="horz" anchor="b"/>
          <a:lstStyle>
            <a:lvl1pPr marL="0" indent="0">
              <a:buNone/>
              <a:defRPr sz="3200" b="1" baseline="0">
                <a:solidFill>
                  <a:srgbClr val="0A3F6B"/>
                </a:solidFill>
                <a:latin typeface="Arial"/>
                <a:cs typeface="Arial"/>
              </a:defRPr>
            </a:lvl1pPr>
          </a:lstStyle>
          <a:p>
            <a:pPr lvl="0"/>
            <a:r>
              <a:rPr lang="en-US" dirty="0" smtClean="0"/>
              <a:t>Click to enter presentation title</a:t>
            </a:r>
          </a:p>
        </p:txBody>
      </p:sp>
      <p:sp>
        <p:nvSpPr>
          <p:cNvPr id="12" name="Text Placeholder 12"/>
          <p:cNvSpPr>
            <a:spLocks noGrp="1"/>
          </p:cNvSpPr>
          <p:nvPr>
            <p:ph type="body" sz="quarter" idx="12" hasCustomPrompt="1"/>
          </p:nvPr>
        </p:nvSpPr>
        <p:spPr>
          <a:xfrm>
            <a:off x="363623" y="2246155"/>
            <a:ext cx="3125535" cy="414167"/>
          </a:xfrm>
          <a:prstGeom prst="rect">
            <a:avLst/>
          </a:prstGeom>
        </p:spPr>
        <p:txBody>
          <a:bodyPr vert="horz"/>
          <a:lstStyle>
            <a:lvl1pPr marL="0" indent="0">
              <a:buNone/>
              <a:defRPr sz="2000" b="1" baseline="0">
                <a:solidFill>
                  <a:srgbClr val="0A3F6B"/>
                </a:solidFill>
                <a:latin typeface="Arial"/>
                <a:cs typeface="Arial"/>
              </a:defRPr>
            </a:lvl1pPr>
          </a:lstStyle>
          <a:p>
            <a:pPr lvl="0"/>
            <a:r>
              <a:rPr lang="en-US" dirty="0" smtClean="0"/>
              <a:t>Presenter name</a:t>
            </a:r>
          </a:p>
        </p:txBody>
      </p:sp>
      <p:sp>
        <p:nvSpPr>
          <p:cNvPr id="13" name="Text Placeholder 12"/>
          <p:cNvSpPr>
            <a:spLocks noGrp="1"/>
          </p:cNvSpPr>
          <p:nvPr>
            <p:ph type="body" sz="quarter" idx="13" hasCustomPrompt="1"/>
          </p:nvPr>
        </p:nvSpPr>
        <p:spPr>
          <a:xfrm>
            <a:off x="4352760" y="2246155"/>
            <a:ext cx="3125535" cy="414167"/>
          </a:xfrm>
          <a:prstGeom prst="rect">
            <a:avLst/>
          </a:prstGeom>
        </p:spPr>
        <p:txBody>
          <a:bodyPr vert="horz"/>
          <a:lstStyle>
            <a:lvl1pPr marL="0" indent="0">
              <a:buNone/>
              <a:defRPr sz="2000" b="1" baseline="0">
                <a:solidFill>
                  <a:srgbClr val="0A3F6B"/>
                </a:solidFill>
                <a:latin typeface="Arial"/>
                <a:cs typeface="Arial"/>
              </a:defRPr>
            </a:lvl1pPr>
          </a:lstStyle>
          <a:p>
            <a:pPr lvl="0"/>
            <a:r>
              <a:rPr lang="en-US" dirty="0" smtClean="0"/>
              <a:t>Presenter name</a:t>
            </a:r>
          </a:p>
        </p:txBody>
      </p:sp>
      <p:sp>
        <p:nvSpPr>
          <p:cNvPr id="14" name="Text Placeholder 12"/>
          <p:cNvSpPr>
            <a:spLocks noGrp="1"/>
          </p:cNvSpPr>
          <p:nvPr>
            <p:ph type="body" sz="quarter" idx="14" hasCustomPrompt="1"/>
          </p:nvPr>
        </p:nvSpPr>
        <p:spPr>
          <a:xfrm>
            <a:off x="363623" y="2572353"/>
            <a:ext cx="3125535" cy="414167"/>
          </a:xfrm>
          <a:prstGeom prst="rect">
            <a:avLst/>
          </a:prstGeom>
        </p:spPr>
        <p:txBody>
          <a:bodyPr vert="horz"/>
          <a:lstStyle>
            <a:lvl1pPr marL="0" indent="0">
              <a:buNone/>
              <a:defRPr sz="1600" b="0" baseline="0">
                <a:solidFill>
                  <a:srgbClr val="0A3F6B"/>
                </a:solidFill>
                <a:latin typeface="Arial"/>
                <a:cs typeface="Arial"/>
              </a:defRPr>
            </a:lvl1pPr>
          </a:lstStyle>
          <a:p>
            <a:pPr lvl="0"/>
            <a:r>
              <a:rPr lang="en-US" dirty="0" smtClean="0"/>
              <a:t>Presenter title</a:t>
            </a:r>
          </a:p>
        </p:txBody>
      </p:sp>
      <p:sp>
        <p:nvSpPr>
          <p:cNvPr id="15" name="Text Placeholder 12"/>
          <p:cNvSpPr>
            <a:spLocks noGrp="1"/>
          </p:cNvSpPr>
          <p:nvPr>
            <p:ph type="body" sz="quarter" idx="15" hasCustomPrompt="1"/>
          </p:nvPr>
        </p:nvSpPr>
        <p:spPr>
          <a:xfrm>
            <a:off x="4352760" y="2572353"/>
            <a:ext cx="3125535" cy="414167"/>
          </a:xfrm>
          <a:prstGeom prst="rect">
            <a:avLst/>
          </a:prstGeom>
        </p:spPr>
        <p:txBody>
          <a:bodyPr vert="horz"/>
          <a:lstStyle>
            <a:lvl1pPr marL="0" indent="0">
              <a:buNone/>
              <a:defRPr sz="1600" b="0" baseline="0">
                <a:solidFill>
                  <a:srgbClr val="0A3F6B"/>
                </a:solidFill>
                <a:latin typeface="Arial"/>
                <a:cs typeface="Arial"/>
              </a:defRPr>
            </a:lvl1pPr>
          </a:lstStyle>
          <a:p>
            <a:pPr lvl="0"/>
            <a:r>
              <a:rPr lang="en-US" dirty="0" smtClean="0"/>
              <a:t>Presenter title</a:t>
            </a:r>
          </a:p>
        </p:txBody>
      </p:sp>
      <p:cxnSp>
        <p:nvCxnSpPr>
          <p:cNvPr id="16" name="Straight Connector 15"/>
          <p:cNvCxnSpPr/>
          <p:nvPr userDrawn="1"/>
        </p:nvCxnSpPr>
        <p:spPr>
          <a:xfrm>
            <a:off x="390359" y="1933586"/>
            <a:ext cx="8365956" cy="0"/>
          </a:xfrm>
          <a:prstGeom prst="line">
            <a:avLst/>
          </a:prstGeom>
          <a:ln w="130175" cmpd="sng">
            <a:solidFill>
              <a:srgbClr val="0A3F6B"/>
            </a:solidFill>
          </a:ln>
        </p:spPr>
        <p:style>
          <a:lnRef idx="1">
            <a:schemeClr val="dk1"/>
          </a:lnRef>
          <a:fillRef idx="0">
            <a:schemeClr val="dk1"/>
          </a:fillRef>
          <a:effectRef idx="0">
            <a:schemeClr val="dk1"/>
          </a:effectRef>
          <a:fontRef idx="minor">
            <a:schemeClr val="tx1"/>
          </a:fontRef>
        </p:style>
      </p:cxnSp>
      <p:pic>
        <p:nvPicPr>
          <p:cNvPr id="17" name="Picture 16" descr="Icon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2404" y="6171978"/>
            <a:ext cx="3067266" cy="415710"/>
          </a:xfrm>
          <a:prstGeom prst="rect">
            <a:avLst/>
          </a:prstGeom>
        </p:spPr>
      </p:pic>
    </p:spTree>
    <p:extLst>
      <p:ext uri="{BB962C8B-B14F-4D97-AF65-F5344CB8AC3E}">
        <p14:creationId xmlns:p14="http://schemas.microsoft.com/office/powerpoint/2010/main" val="856132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 Title Slide">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416428"/>
          </a:solidFill>
          <a:ln>
            <a:noFill/>
          </a:ln>
          <a:extLst/>
        </p:spPr>
        <p:txBody>
          <a:bodyPr wrap="none" lIns="91429" tIns="45714" rIns="91429" bIns="45714" anchor="ctr"/>
          <a:lstStyle/>
          <a:p>
            <a:endParaRPr lang="en-US">
              <a:solidFill>
                <a:srgbClr val="6CB33F"/>
              </a:solidFill>
            </a:endParaRPr>
          </a:p>
        </p:txBody>
      </p:sp>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10" name="Text Placeholder 18"/>
          <p:cNvSpPr>
            <a:spLocks noGrp="1"/>
          </p:cNvSpPr>
          <p:nvPr>
            <p:ph type="body" sz="quarter" idx="11" hasCustomPrompt="1"/>
          </p:nvPr>
        </p:nvSpPr>
        <p:spPr>
          <a:xfrm>
            <a:off x="363623" y="1687910"/>
            <a:ext cx="8392691" cy="664932"/>
          </a:xfrm>
          <a:prstGeom prst="rect">
            <a:avLst/>
          </a:prstGeom>
        </p:spPr>
        <p:txBody>
          <a:bodyPr vert="horz" anchor="b"/>
          <a:lstStyle>
            <a:lvl1pPr marL="0" indent="0">
              <a:buNone/>
              <a:defRPr sz="3200" b="1" baseline="0">
                <a:solidFill>
                  <a:schemeClr val="bg1"/>
                </a:solidFill>
                <a:latin typeface="Arial"/>
                <a:cs typeface="Arial"/>
              </a:defRPr>
            </a:lvl1pPr>
          </a:lstStyle>
          <a:p>
            <a:pPr lvl="0"/>
            <a:r>
              <a:rPr lang="en-US" dirty="0" smtClean="0"/>
              <a:t>Click to enter section divider title</a:t>
            </a:r>
          </a:p>
        </p:txBody>
      </p:sp>
      <p:cxnSp>
        <p:nvCxnSpPr>
          <p:cNvPr id="16" name="Straight Connector 15"/>
          <p:cNvCxnSpPr/>
          <p:nvPr userDrawn="1"/>
        </p:nvCxnSpPr>
        <p:spPr>
          <a:xfrm>
            <a:off x="390359" y="2414851"/>
            <a:ext cx="8365956" cy="0"/>
          </a:xfrm>
          <a:prstGeom prst="line">
            <a:avLst/>
          </a:prstGeom>
          <a:ln w="130175" cmpd="sng">
            <a:solidFill>
              <a:schemeClr val="bg1"/>
            </a:solidFill>
          </a:ln>
        </p:spPr>
        <p:style>
          <a:lnRef idx="1">
            <a:schemeClr val="dk1"/>
          </a:lnRef>
          <a:fillRef idx="0">
            <a:schemeClr val="dk1"/>
          </a:fillRef>
          <a:effectRef idx="0">
            <a:schemeClr val="dk1"/>
          </a:effectRef>
          <a:fontRef idx="minor">
            <a:schemeClr val="tx1"/>
          </a:fontRef>
        </p:style>
      </p:cxnSp>
      <p:pic>
        <p:nvPicPr>
          <p:cNvPr id="9" name="Picture 8" descr="Icon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2404" y="6171978"/>
            <a:ext cx="3067266" cy="415710"/>
          </a:xfrm>
          <a:prstGeom prst="rect">
            <a:avLst/>
          </a:prstGeom>
        </p:spPr>
      </p:pic>
    </p:spTree>
    <p:extLst>
      <p:ext uri="{BB962C8B-B14F-4D97-AF65-F5344CB8AC3E}">
        <p14:creationId xmlns:p14="http://schemas.microsoft.com/office/powerpoint/2010/main" val="2752404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 main image/video">
    <p:spTree>
      <p:nvGrpSpPr>
        <p:cNvPr id="1" name=""/>
        <p:cNvGrpSpPr/>
        <p:nvPr/>
      </p:nvGrpSpPr>
      <p:grpSpPr>
        <a:xfrm>
          <a:off x="0" y="0"/>
          <a:ext cx="0" cy="0"/>
          <a:chOff x="0" y="0"/>
          <a:chExt cx="0" cy="0"/>
        </a:xfrm>
      </p:grpSpPr>
      <p:sp>
        <p:nvSpPr>
          <p:cNvPr id="19" name="Text Placeholder 18"/>
          <p:cNvSpPr>
            <a:spLocks noGrp="1"/>
          </p:cNvSpPr>
          <p:nvPr>
            <p:ph type="body" sz="quarter" idx="11" hasCustomPrompt="1"/>
          </p:nvPr>
        </p:nvSpPr>
        <p:spPr>
          <a:xfrm>
            <a:off x="457200" y="396899"/>
            <a:ext cx="8228962" cy="498979"/>
          </a:xfrm>
          <a:prstGeom prst="rect">
            <a:avLst/>
          </a:prstGeom>
        </p:spPr>
        <p:txBody>
          <a:bodyPr vert="horz" anchor="b"/>
          <a:lstStyle>
            <a:lvl1pPr marL="0" indent="0">
              <a:buNone/>
              <a:defRPr sz="2400" b="1" baseline="0">
                <a:solidFill>
                  <a:srgbClr val="416428"/>
                </a:solidFill>
                <a:latin typeface="Arial"/>
                <a:cs typeface="Arial"/>
              </a:defRPr>
            </a:lvl1pPr>
          </a:lstStyle>
          <a:p>
            <a:pPr lvl="0"/>
            <a:r>
              <a:rPr lang="en-US" dirty="0" smtClean="0"/>
              <a:t>Click to enter slide headline</a:t>
            </a:r>
            <a:endParaRPr lang="en-US" dirty="0"/>
          </a:p>
        </p:txBody>
      </p:sp>
      <p:sp>
        <p:nvSpPr>
          <p:cNvPr id="6" name="Slide Number Placeholder 5"/>
          <p:cNvSpPr>
            <a:spLocks noGrp="1"/>
          </p:cNvSpPr>
          <p:nvPr>
            <p:ph type="sldNum" sz="quarter" idx="4"/>
          </p:nvPr>
        </p:nvSpPr>
        <p:spPr>
          <a:xfrm>
            <a:off x="4326296" y="6463466"/>
            <a:ext cx="476740" cy="150894"/>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fld id="{34A249CA-6745-9449-B4AF-7EE778E0295B}" type="slidenum">
              <a:rPr lang="en-US" smtClean="0"/>
              <a:pPr/>
              <a:t>‹#›</a:t>
            </a:fld>
            <a:endParaRPr lang="en-US"/>
          </a:p>
        </p:txBody>
      </p:sp>
      <p:sp>
        <p:nvSpPr>
          <p:cNvPr id="7" name="Text Placeholder 2"/>
          <p:cNvSpPr>
            <a:spLocks noGrp="1"/>
          </p:cNvSpPr>
          <p:nvPr>
            <p:ph type="body" sz="quarter" idx="15" hasCustomPrompt="1"/>
          </p:nvPr>
        </p:nvSpPr>
        <p:spPr>
          <a:xfrm>
            <a:off x="457200" y="5998196"/>
            <a:ext cx="8228962" cy="432718"/>
          </a:xfrm>
          <a:prstGeom prst="rect">
            <a:avLst/>
          </a:prstGeom>
        </p:spPr>
        <p:txBody>
          <a:bodyPr vert="horz" anchor="b"/>
          <a:lstStyle>
            <a:lvl1pPr marL="0" indent="0">
              <a:buNone/>
              <a:defRPr sz="800" baseline="0">
                <a:latin typeface="Arial"/>
                <a:cs typeface="Arial"/>
              </a:defRPr>
            </a:lvl1pPr>
          </a:lstStyle>
          <a:p>
            <a:pPr lvl="0"/>
            <a:r>
              <a:rPr lang="en-US" dirty="0" smtClean="0"/>
              <a:t>Insert footnote information</a:t>
            </a:r>
          </a:p>
        </p:txBody>
      </p:sp>
      <p:sp>
        <p:nvSpPr>
          <p:cNvPr id="8" name="Text Placeholder 12"/>
          <p:cNvSpPr>
            <a:spLocks noGrp="1"/>
          </p:cNvSpPr>
          <p:nvPr>
            <p:ph type="body" sz="quarter" idx="10" hasCustomPrompt="1"/>
          </p:nvPr>
        </p:nvSpPr>
        <p:spPr>
          <a:xfrm>
            <a:off x="457200" y="1102328"/>
            <a:ext cx="8228962" cy="726376"/>
          </a:xfrm>
          <a:prstGeom prst="rect">
            <a:avLst/>
          </a:prstGeom>
        </p:spPr>
        <p:txBody>
          <a:bodyPr vert="horz"/>
          <a:lstStyle>
            <a:lvl1pPr marL="0" indent="0">
              <a:buNone/>
              <a:defRPr sz="1800" b="1" baseline="0">
                <a:latin typeface="Arial"/>
                <a:cs typeface="Arial"/>
              </a:defRPr>
            </a:lvl1pPr>
          </a:lstStyle>
          <a:p>
            <a:pPr lvl="0"/>
            <a:r>
              <a:rPr lang="en-US" dirty="0" smtClean="0"/>
              <a:t>Click to enter subhead</a:t>
            </a:r>
          </a:p>
        </p:txBody>
      </p:sp>
    </p:spTree>
    <p:extLst>
      <p:ext uri="{BB962C8B-B14F-4D97-AF65-F5344CB8AC3E}">
        <p14:creationId xmlns:p14="http://schemas.microsoft.com/office/powerpoint/2010/main" val="2406427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Main-Image or Video">
    <p:spTree>
      <p:nvGrpSpPr>
        <p:cNvPr id="1" name=""/>
        <p:cNvGrpSpPr/>
        <p:nvPr/>
      </p:nvGrpSpPr>
      <p:grpSpPr>
        <a:xfrm>
          <a:off x="0" y="0"/>
          <a:ext cx="0" cy="0"/>
          <a:chOff x="0" y="0"/>
          <a:chExt cx="0" cy="0"/>
        </a:xfrm>
      </p:grpSpPr>
      <p:sp>
        <p:nvSpPr>
          <p:cNvPr id="19" name="Text Placeholder 18"/>
          <p:cNvSpPr>
            <a:spLocks noGrp="1"/>
          </p:cNvSpPr>
          <p:nvPr>
            <p:ph type="body" sz="quarter" idx="11" hasCustomPrompt="1"/>
          </p:nvPr>
        </p:nvSpPr>
        <p:spPr>
          <a:xfrm>
            <a:off x="457200" y="396899"/>
            <a:ext cx="8228962" cy="498979"/>
          </a:xfrm>
          <a:prstGeom prst="rect">
            <a:avLst/>
          </a:prstGeom>
        </p:spPr>
        <p:txBody>
          <a:bodyPr vert="horz" anchor="b"/>
          <a:lstStyle>
            <a:lvl1pPr marL="0" indent="0">
              <a:buNone/>
              <a:defRPr sz="2400" b="1" baseline="0">
                <a:solidFill>
                  <a:srgbClr val="416428"/>
                </a:solidFill>
                <a:latin typeface="Arial"/>
                <a:cs typeface="Arial"/>
              </a:defRPr>
            </a:lvl1pPr>
          </a:lstStyle>
          <a:p>
            <a:pPr lvl="0"/>
            <a:r>
              <a:rPr lang="en-US" dirty="0" smtClean="0"/>
              <a:t>Click to enter slide headline</a:t>
            </a:r>
            <a:endParaRPr lang="en-US" dirty="0"/>
          </a:p>
        </p:txBody>
      </p:sp>
      <p:sp>
        <p:nvSpPr>
          <p:cNvPr id="6" name="Slide Number Placeholder 5"/>
          <p:cNvSpPr>
            <a:spLocks noGrp="1"/>
          </p:cNvSpPr>
          <p:nvPr>
            <p:ph type="sldNum" sz="quarter" idx="4"/>
          </p:nvPr>
        </p:nvSpPr>
        <p:spPr>
          <a:xfrm>
            <a:off x="4326296" y="6463466"/>
            <a:ext cx="476740" cy="150894"/>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fld id="{34A249CA-6745-9449-B4AF-7EE778E0295B}" type="slidenum">
              <a:rPr lang="en-US" smtClean="0"/>
              <a:pPr/>
              <a:t>‹#›</a:t>
            </a:fld>
            <a:endParaRPr lang="en-US"/>
          </a:p>
        </p:txBody>
      </p:sp>
    </p:spTree>
    <p:extLst>
      <p:ext uri="{BB962C8B-B14F-4D97-AF65-F5344CB8AC3E}">
        <p14:creationId xmlns:p14="http://schemas.microsoft.com/office/powerpoint/2010/main" val="1286853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 Side image &amp; content">
    <p:spTree>
      <p:nvGrpSpPr>
        <p:cNvPr id="1" name=""/>
        <p:cNvGrpSpPr/>
        <p:nvPr/>
      </p:nvGrpSpPr>
      <p:grpSpPr>
        <a:xfrm>
          <a:off x="0" y="0"/>
          <a:ext cx="0" cy="0"/>
          <a:chOff x="0" y="0"/>
          <a:chExt cx="0" cy="0"/>
        </a:xfrm>
      </p:grpSpPr>
      <p:sp>
        <p:nvSpPr>
          <p:cNvPr id="19" name="Text Placeholder 18"/>
          <p:cNvSpPr>
            <a:spLocks noGrp="1"/>
          </p:cNvSpPr>
          <p:nvPr>
            <p:ph type="body" sz="quarter" idx="11" hasCustomPrompt="1"/>
          </p:nvPr>
        </p:nvSpPr>
        <p:spPr>
          <a:xfrm>
            <a:off x="457200" y="396899"/>
            <a:ext cx="8228962" cy="498979"/>
          </a:xfrm>
          <a:prstGeom prst="rect">
            <a:avLst/>
          </a:prstGeom>
        </p:spPr>
        <p:txBody>
          <a:bodyPr vert="horz" anchor="b"/>
          <a:lstStyle>
            <a:lvl1pPr marL="0" indent="0">
              <a:buNone/>
              <a:defRPr sz="2400" b="1" baseline="0">
                <a:solidFill>
                  <a:srgbClr val="416428"/>
                </a:solidFill>
                <a:latin typeface="Arial"/>
                <a:cs typeface="Arial"/>
              </a:defRPr>
            </a:lvl1pPr>
          </a:lstStyle>
          <a:p>
            <a:pPr lvl="0"/>
            <a:r>
              <a:rPr lang="en-US" dirty="0" smtClean="0"/>
              <a:t>Click to enter slide headline</a:t>
            </a:r>
            <a:endParaRPr lang="en-US" dirty="0"/>
          </a:p>
        </p:txBody>
      </p:sp>
      <p:sp>
        <p:nvSpPr>
          <p:cNvPr id="5" name="Picture Placeholder 12"/>
          <p:cNvSpPr>
            <a:spLocks noGrp="1"/>
          </p:cNvSpPr>
          <p:nvPr>
            <p:ph type="pic" sz="quarter" idx="16" hasCustomPrompt="1"/>
          </p:nvPr>
        </p:nvSpPr>
        <p:spPr>
          <a:xfrm>
            <a:off x="457200" y="1303524"/>
            <a:ext cx="2555875" cy="4570712"/>
          </a:xfrm>
          <a:prstGeom prst="rect">
            <a:avLst/>
          </a:prstGeom>
        </p:spPr>
        <p:txBody>
          <a:bodyPr vert="horz"/>
          <a:lstStyle>
            <a:lvl1pPr marL="0" indent="0">
              <a:buNone/>
              <a:defRPr sz="1800" i="1" baseline="0">
                <a:solidFill>
                  <a:schemeClr val="bg1">
                    <a:lumMod val="65000"/>
                  </a:schemeClr>
                </a:solidFill>
                <a:latin typeface="Arial"/>
                <a:cs typeface="Arial"/>
              </a:defRPr>
            </a:lvl1pPr>
          </a:lstStyle>
          <a:p>
            <a:r>
              <a:rPr lang="en-US" dirty="0" smtClean="0"/>
              <a:t>Insert image</a:t>
            </a:r>
            <a:endParaRPr lang="en-US" dirty="0"/>
          </a:p>
        </p:txBody>
      </p:sp>
      <p:sp>
        <p:nvSpPr>
          <p:cNvPr id="6" name="Text Placeholder 12"/>
          <p:cNvSpPr>
            <a:spLocks noGrp="1"/>
          </p:cNvSpPr>
          <p:nvPr>
            <p:ph type="body" sz="quarter" idx="10" hasCustomPrompt="1"/>
          </p:nvPr>
        </p:nvSpPr>
        <p:spPr>
          <a:xfrm>
            <a:off x="3277154" y="1303525"/>
            <a:ext cx="5409007" cy="4570712"/>
          </a:xfrm>
          <a:prstGeom prst="rect">
            <a:avLst/>
          </a:prstGeom>
        </p:spPr>
        <p:txBody>
          <a:bodyPr vert="horz"/>
          <a:lstStyle>
            <a:lvl1pPr marL="0" indent="0">
              <a:buNone/>
              <a:defRPr sz="1800">
                <a:latin typeface="Arial"/>
                <a:cs typeface="Arial"/>
              </a:defRPr>
            </a:lvl1pPr>
          </a:lstStyle>
          <a:p>
            <a:pPr lvl="0"/>
            <a:r>
              <a:rPr lang="en-US" dirty="0" smtClean="0"/>
              <a:t>Click to enter text</a:t>
            </a:r>
            <a:endParaRPr lang="en-US" dirty="0"/>
          </a:p>
        </p:txBody>
      </p:sp>
      <p:sp>
        <p:nvSpPr>
          <p:cNvPr id="7" name="Slide Number Placeholder 5"/>
          <p:cNvSpPr>
            <a:spLocks noGrp="1"/>
          </p:cNvSpPr>
          <p:nvPr>
            <p:ph type="sldNum" sz="quarter" idx="4"/>
          </p:nvPr>
        </p:nvSpPr>
        <p:spPr>
          <a:xfrm>
            <a:off x="4326296" y="6463466"/>
            <a:ext cx="476740" cy="150894"/>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fld id="{34A249CA-6745-9449-B4AF-7EE778E0295B}" type="slidenum">
              <a:rPr lang="en-US" smtClean="0"/>
              <a:pPr/>
              <a:t>‹#›</a:t>
            </a:fld>
            <a:endParaRPr lang="en-US"/>
          </a:p>
        </p:txBody>
      </p:sp>
      <p:sp>
        <p:nvSpPr>
          <p:cNvPr id="8" name="Text Placeholder 2"/>
          <p:cNvSpPr>
            <a:spLocks noGrp="1"/>
          </p:cNvSpPr>
          <p:nvPr>
            <p:ph type="body" sz="quarter" idx="15" hasCustomPrompt="1"/>
          </p:nvPr>
        </p:nvSpPr>
        <p:spPr>
          <a:xfrm>
            <a:off x="457200" y="5998196"/>
            <a:ext cx="8228962" cy="432718"/>
          </a:xfrm>
          <a:prstGeom prst="rect">
            <a:avLst/>
          </a:prstGeom>
        </p:spPr>
        <p:txBody>
          <a:bodyPr vert="horz" anchor="b"/>
          <a:lstStyle>
            <a:lvl1pPr marL="0" indent="0">
              <a:buNone/>
              <a:defRPr sz="800" baseline="0">
                <a:latin typeface="Arial"/>
                <a:cs typeface="Arial"/>
              </a:defRPr>
            </a:lvl1pPr>
          </a:lstStyle>
          <a:p>
            <a:pPr lvl="0"/>
            <a:r>
              <a:rPr lang="en-US" dirty="0" smtClean="0"/>
              <a:t>Insert footnote information</a:t>
            </a:r>
          </a:p>
        </p:txBody>
      </p:sp>
    </p:spTree>
    <p:extLst>
      <p:ext uri="{BB962C8B-B14F-4D97-AF65-F5344CB8AC3E}">
        <p14:creationId xmlns:p14="http://schemas.microsoft.com/office/powerpoint/2010/main" val="2471729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 quotation">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416428"/>
          </a:solidFill>
          <a:ln>
            <a:noFill/>
          </a:ln>
          <a:extLst/>
        </p:spPr>
        <p:txBody>
          <a:bodyPr wrap="none" lIns="91429" tIns="45714" rIns="91429" bIns="45714" anchor="ctr"/>
          <a:lstStyle/>
          <a:p>
            <a:endParaRPr lang="en-US">
              <a:solidFill>
                <a:srgbClr val="6CB33F"/>
              </a:solidFill>
            </a:endParaRPr>
          </a:p>
        </p:txBody>
      </p:sp>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9" name="Text Placeholder 12"/>
          <p:cNvSpPr>
            <a:spLocks noGrp="1"/>
          </p:cNvSpPr>
          <p:nvPr>
            <p:ph type="body" sz="quarter" idx="10" hasCustomPrompt="1"/>
          </p:nvPr>
        </p:nvSpPr>
        <p:spPr>
          <a:xfrm>
            <a:off x="457200" y="4727325"/>
            <a:ext cx="8228962" cy="757980"/>
          </a:xfrm>
          <a:prstGeom prst="rect">
            <a:avLst/>
          </a:prstGeom>
        </p:spPr>
        <p:txBody>
          <a:bodyPr vert="horz"/>
          <a:lstStyle>
            <a:lvl1pPr marL="0" indent="0">
              <a:buNone/>
              <a:defRPr sz="1800" baseline="0">
                <a:solidFill>
                  <a:srgbClr val="FFFFFF"/>
                </a:solidFill>
                <a:latin typeface="Arial"/>
                <a:cs typeface="Arial"/>
              </a:defRPr>
            </a:lvl1pPr>
          </a:lstStyle>
          <a:p>
            <a:pPr lvl="0"/>
            <a:r>
              <a:rPr lang="en-US" dirty="0" smtClean="0"/>
              <a:t>— Click to enter market fact source</a:t>
            </a:r>
            <a:endParaRPr lang="en-US" dirty="0"/>
          </a:p>
        </p:txBody>
      </p:sp>
      <p:sp>
        <p:nvSpPr>
          <p:cNvPr id="10" name="Text Placeholder 18"/>
          <p:cNvSpPr>
            <a:spLocks noGrp="1"/>
          </p:cNvSpPr>
          <p:nvPr>
            <p:ph type="body" sz="quarter" idx="11" hasCustomPrompt="1"/>
          </p:nvPr>
        </p:nvSpPr>
        <p:spPr>
          <a:xfrm>
            <a:off x="457200" y="1447272"/>
            <a:ext cx="8228962" cy="3122815"/>
          </a:xfrm>
          <a:prstGeom prst="rect">
            <a:avLst/>
          </a:prstGeom>
        </p:spPr>
        <p:txBody>
          <a:bodyPr vert="horz"/>
          <a:lstStyle>
            <a:lvl1pPr marL="0" indent="0">
              <a:buNone/>
              <a:defRPr sz="2400" b="1" baseline="0">
                <a:solidFill>
                  <a:srgbClr val="FFFFFF"/>
                </a:solidFill>
                <a:latin typeface="Arial"/>
                <a:cs typeface="Arial"/>
              </a:defRPr>
            </a:lvl1pPr>
          </a:lstStyle>
          <a:p>
            <a:pPr lvl="0"/>
            <a:r>
              <a:rPr lang="en-US" dirty="0" smtClean="0"/>
              <a:t>Click to enter market fact text</a:t>
            </a:r>
            <a:endParaRPr lang="en-US" dirty="0"/>
          </a:p>
        </p:txBody>
      </p:sp>
      <p:pic>
        <p:nvPicPr>
          <p:cNvPr id="3" name="Picture 2" descr="MF_quo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125" y="353592"/>
            <a:ext cx="963195" cy="963195"/>
          </a:xfrm>
          <a:prstGeom prst="rect">
            <a:avLst/>
          </a:prstGeom>
        </p:spPr>
      </p:pic>
      <p:pic>
        <p:nvPicPr>
          <p:cNvPr id="12" name="Picture 11" descr="Icon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4645" y="6315944"/>
            <a:ext cx="2005026" cy="271743"/>
          </a:xfrm>
          <a:prstGeom prst="rect">
            <a:avLst/>
          </a:prstGeom>
        </p:spPr>
      </p:pic>
    </p:spTree>
    <p:extLst>
      <p:ext uri="{BB962C8B-B14F-4D97-AF65-F5344CB8AC3E}">
        <p14:creationId xmlns:p14="http://schemas.microsoft.com/office/powerpoint/2010/main" val="143555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 Statistic/Market fact">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416428"/>
          </a:solidFill>
          <a:ln>
            <a:noFill/>
          </a:ln>
          <a:extLst/>
        </p:spPr>
        <p:txBody>
          <a:bodyPr wrap="none" lIns="91429" tIns="45714" rIns="91429" bIns="45714" anchor="ctr"/>
          <a:lstStyle/>
          <a:p>
            <a:endParaRPr lang="en-US">
              <a:solidFill>
                <a:srgbClr val="6CB33F"/>
              </a:solidFill>
            </a:endParaRPr>
          </a:p>
        </p:txBody>
      </p:sp>
      <p:pic>
        <p:nvPicPr>
          <p:cNvPr id="13" name="Picture 12" descr="MF_percentag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125" y="353592"/>
            <a:ext cx="963195" cy="963195"/>
          </a:xfrm>
          <a:prstGeom prst="rect">
            <a:avLst/>
          </a:prstGeom>
        </p:spPr>
      </p:pic>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9" name="Text Placeholder 12"/>
          <p:cNvSpPr>
            <a:spLocks noGrp="1"/>
          </p:cNvSpPr>
          <p:nvPr>
            <p:ph type="body" sz="quarter" idx="10" hasCustomPrompt="1"/>
          </p:nvPr>
        </p:nvSpPr>
        <p:spPr>
          <a:xfrm>
            <a:off x="457200" y="4727325"/>
            <a:ext cx="8228962" cy="757980"/>
          </a:xfrm>
          <a:prstGeom prst="rect">
            <a:avLst/>
          </a:prstGeom>
        </p:spPr>
        <p:txBody>
          <a:bodyPr vert="horz"/>
          <a:lstStyle>
            <a:lvl1pPr marL="0" indent="0">
              <a:buNone/>
              <a:defRPr sz="1800" baseline="0">
                <a:solidFill>
                  <a:srgbClr val="FFFFFF"/>
                </a:solidFill>
                <a:latin typeface="Arial"/>
                <a:cs typeface="Arial"/>
              </a:defRPr>
            </a:lvl1pPr>
          </a:lstStyle>
          <a:p>
            <a:pPr lvl="0"/>
            <a:r>
              <a:rPr lang="en-US" dirty="0" smtClean="0"/>
              <a:t>— Click to enter market fact source</a:t>
            </a:r>
            <a:endParaRPr lang="en-US" dirty="0"/>
          </a:p>
        </p:txBody>
      </p:sp>
      <p:sp>
        <p:nvSpPr>
          <p:cNvPr id="10" name="Text Placeholder 18"/>
          <p:cNvSpPr>
            <a:spLocks noGrp="1"/>
          </p:cNvSpPr>
          <p:nvPr>
            <p:ph type="body" sz="quarter" idx="11" hasCustomPrompt="1"/>
          </p:nvPr>
        </p:nvSpPr>
        <p:spPr>
          <a:xfrm>
            <a:off x="457200" y="1447272"/>
            <a:ext cx="8228962" cy="3122815"/>
          </a:xfrm>
          <a:prstGeom prst="rect">
            <a:avLst/>
          </a:prstGeom>
        </p:spPr>
        <p:txBody>
          <a:bodyPr vert="horz"/>
          <a:lstStyle>
            <a:lvl1pPr marL="0" indent="0">
              <a:buNone/>
              <a:defRPr sz="2400" b="1" baseline="0">
                <a:solidFill>
                  <a:srgbClr val="FFFFFF"/>
                </a:solidFill>
                <a:latin typeface="Arial"/>
                <a:cs typeface="Arial"/>
              </a:defRPr>
            </a:lvl1pPr>
          </a:lstStyle>
          <a:p>
            <a:pPr lvl="0"/>
            <a:r>
              <a:rPr lang="en-US" dirty="0" smtClean="0"/>
              <a:t>Click to enter market fact text</a:t>
            </a:r>
            <a:endParaRPr lang="en-US" dirty="0"/>
          </a:p>
        </p:txBody>
      </p:sp>
      <p:pic>
        <p:nvPicPr>
          <p:cNvPr id="12" name="Picture 11" descr="Icon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4645" y="6315944"/>
            <a:ext cx="2005026" cy="271743"/>
          </a:xfrm>
          <a:prstGeom prst="rect">
            <a:avLst/>
          </a:prstGeom>
        </p:spPr>
      </p:pic>
    </p:spTree>
    <p:extLst>
      <p:ext uri="{BB962C8B-B14F-4D97-AF65-F5344CB8AC3E}">
        <p14:creationId xmlns:p14="http://schemas.microsoft.com/office/powerpoint/2010/main" val="1336060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 magnifier">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416428"/>
          </a:solidFill>
          <a:ln>
            <a:noFill/>
          </a:ln>
          <a:extLst/>
        </p:spPr>
        <p:txBody>
          <a:bodyPr wrap="none" lIns="91429" tIns="45714" rIns="91429" bIns="45714" anchor="ctr"/>
          <a:lstStyle/>
          <a:p>
            <a:endParaRPr lang="en-US">
              <a:solidFill>
                <a:srgbClr val="6CB33F"/>
              </a:solidFill>
            </a:endParaRPr>
          </a:p>
        </p:txBody>
      </p:sp>
      <p:pic>
        <p:nvPicPr>
          <p:cNvPr id="12" name="Picture 11" descr="MF_observatio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125" y="353592"/>
            <a:ext cx="963195" cy="963195"/>
          </a:xfrm>
          <a:prstGeom prst="rect">
            <a:avLst/>
          </a:prstGeom>
        </p:spPr>
      </p:pic>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9" name="Text Placeholder 12"/>
          <p:cNvSpPr>
            <a:spLocks noGrp="1"/>
          </p:cNvSpPr>
          <p:nvPr>
            <p:ph type="body" sz="quarter" idx="10" hasCustomPrompt="1"/>
          </p:nvPr>
        </p:nvSpPr>
        <p:spPr>
          <a:xfrm>
            <a:off x="457200" y="4727325"/>
            <a:ext cx="8228962" cy="757980"/>
          </a:xfrm>
          <a:prstGeom prst="rect">
            <a:avLst/>
          </a:prstGeom>
        </p:spPr>
        <p:txBody>
          <a:bodyPr vert="horz"/>
          <a:lstStyle>
            <a:lvl1pPr marL="0" indent="0">
              <a:buNone/>
              <a:defRPr sz="1800" baseline="0">
                <a:solidFill>
                  <a:srgbClr val="FFFFFF"/>
                </a:solidFill>
                <a:latin typeface="Arial"/>
                <a:cs typeface="Arial"/>
              </a:defRPr>
            </a:lvl1pPr>
          </a:lstStyle>
          <a:p>
            <a:pPr lvl="0"/>
            <a:r>
              <a:rPr lang="en-US" dirty="0" smtClean="0"/>
              <a:t>— Click to enter market fact source</a:t>
            </a:r>
            <a:endParaRPr lang="en-US" dirty="0"/>
          </a:p>
        </p:txBody>
      </p:sp>
      <p:sp>
        <p:nvSpPr>
          <p:cNvPr id="10" name="Text Placeholder 18"/>
          <p:cNvSpPr>
            <a:spLocks noGrp="1"/>
          </p:cNvSpPr>
          <p:nvPr>
            <p:ph type="body" sz="quarter" idx="11" hasCustomPrompt="1"/>
          </p:nvPr>
        </p:nvSpPr>
        <p:spPr>
          <a:xfrm>
            <a:off x="457200" y="1447272"/>
            <a:ext cx="8228962" cy="3122815"/>
          </a:xfrm>
          <a:prstGeom prst="rect">
            <a:avLst/>
          </a:prstGeom>
        </p:spPr>
        <p:txBody>
          <a:bodyPr vert="horz"/>
          <a:lstStyle>
            <a:lvl1pPr marL="0" indent="0">
              <a:buNone/>
              <a:defRPr sz="2400" b="1" baseline="0">
                <a:solidFill>
                  <a:srgbClr val="FFFFFF"/>
                </a:solidFill>
                <a:latin typeface="Arial"/>
                <a:cs typeface="Arial"/>
              </a:defRPr>
            </a:lvl1pPr>
          </a:lstStyle>
          <a:p>
            <a:pPr lvl="0"/>
            <a:r>
              <a:rPr lang="en-US" dirty="0" smtClean="0"/>
              <a:t>Click to enter market fact text</a:t>
            </a:r>
            <a:endParaRPr lang="en-US" dirty="0"/>
          </a:p>
        </p:txBody>
      </p:sp>
      <p:pic>
        <p:nvPicPr>
          <p:cNvPr id="13" name="Picture 12" descr="Icon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4645" y="6315944"/>
            <a:ext cx="2005026" cy="271743"/>
          </a:xfrm>
          <a:prstGeom prst="rect">
            <a:avLst/>
          </a:prstGeom>
        </p:spPr>
      </p:pic>
    </p:spTree>
    <p:extLst>
      <p:ext uri="{BB962C8B-B14F-4D97-AF65-F5344CB8AC3E}">
        <p14:creationId xmlns:p14="http://schemas.microsoft.com/office/powerpoint/2010/main" val="1110051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 Presentation title">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46295B"/>
          </a:solidFill>
          <a:ln>
            <a:noFill/>
          </a:ln>
          <a:extLst/>
        </p:spPr>
        <p:txBody>
          <a:bodyPr wrap="none" lIns="91429" tIns="45714" rIns="91429" bIns="45714" anchor="ctr"/>
          <a:lstStyle/>
          <a:p>
            <a:endParaRPr lang="en-US">
              <a:solidFill>
                <a:srgbClr val="8D64AA"/>
              </a:solidFill>
            </a:endParaRPr>
          </a:p>
        </p:txBody>
      </p:sp>
      <p:sp>
        <p:nvSpPr>
          <p:cNvPr id="11" name="Rectangle 10"/>
          <p:cNvSpPr/>
          <p:nvPr userDrawn="1"/>
        </p:nvSpPr>
        <p:spPr>
          <a:xfrm>
            <a:off x="288636" y="254000"/>
            <a:ext cx="8547353" cy="2874211"/>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12" name="Text Placeholder 12"/>
          <p:cNvSpPr>
            <a:spLocks noGrp="1"/>
          </p:cNvSpPr>
          <p:nvPr>
            <p:ph type="body" sz="quarter" idx="12" hasCustomPrompt="1"/>
          </p:nvPr>
        </p:nvSpPr>
        <p:spPr>
          <a:xfrm>
            <a:off x="363623" y="2246155"/>
            <a:ext cx="3125535" cy="414167"/>
          </a:xfrm>
          <a:prstGeom prst="rect">
            <a:avLst/>
          </a:prstGeom>
        </p:spPr>
        <p:txBody>
          <a:bodyPr vert="horz"/>
          <a:lstStyle>
            <a:lvl1pPr marL="0" indent="0">
              <a:buNone/>
              <a:defRPr sz="2000" b="1" baseline="0">
                <a:solidFill>
                  <a:srgbClr val="46295B"/>
                </a:solidFill>
                <a:latin typeface="Arial"/>
                <a:cs typeface="Arial"/>
              </a:defRPr>
            </a:lvl1pPr>
          </a:lstStyle>
          <a:p>
            <a:pPr lvl="0"/>
            <a:r>
              <a:rPr lang="en-US" dirty="0" smtClean="0"/>
              <a:t>Presenter name</a:t>
            </a:r>
          </a:p>
        </p:txBody>
      </p:sp>
      <p:sp>
        <p:nvSpPr>
          <p:cNvPr id="13" name="Text Placeholder 12"/>
          <p:cNvSpPr>
            <a:spLocks noGrp="1"/>
          </p:cNvSpPr>
          <p:nvPr>
            <p:ph type="body" sz="quarter" idx="13" hasCustomPrompt="1"/>
          </p:nvPr>
        </p:nvSpPr>
        <p:spPr>
          <a:xfrm>
            <a:off x="4352760" y="2246155"/>
            <a:ext cx="3125535" cy="414167"/>
          </a:xfrm>
          <a:prstGeom prst="rect">
            <a:avLst/>
          </a:prstGeom>
        </p:spPr>
        <p:txBody>
          <a:bodyPr vert="horz"/>
          <a:lstStyle>
            <a:lvl1pPr marL="0" indent="0">
              <a:buNone/>
              <a:defRPr sz="2000" b="1" baseline="0">
                <a:solidFill>
                  <a:srgbClr val="46295B"/>
                </a:solidFill>
                <a:latin typeface="Arial"/>
                <a:cs typeface="Arial"/>
              </a:defRPr>
            </a:lvl1pPr>
          </a:lstStyle>
          <a:p>
            <a:pPr lvl="0"/>
            <a:r>
              <a:rPr lang="en-US" dirty="0" smtClean="0"/>
              <a:t>Presenter name</a:t>
            </a:r>
          </a:p>
        </p:txBody>
      </p:sp>
      <p:sp>
        <p:nvSpPr>
          <p:cNvPr id="14" name="Text Placeholder 12"/>
          <p:cNvSpPr>
            <a:spLocks noGrp="1"/>
          </p:cNvSpPr>
          <p:nvPr>
            <p:ph type="body" sz="quarter" idx="14" hasCustomPrompt="1"/>
          </p:nvPr>
        </p:nvSpPr>
        <p:spPr>
          <a:xfrm>
            <a:off x="363623" y="2572353"/>
            <a:ext cx="3125535" cy="414167"/>
          </a:xfrm>
          <a:prstGeom prst="rect">
            <a:avLst/>
          </a:prstGeom>
        </p:spPr>
        <p:txBody>
          <a:bodyPr vert="horz"/>
          <a:lstStyle>
            <a:lvl1pPr marL="0" indent="0">
              <a:buNone/>
              <a:defRPr sz="1600" b="0" baseline="0">
                <a:solidFill>
                  <a:srgbClr val="46295B"/>
                </a:solidFill>
                <a:latin typeface="Arial"/>
                <a:cs typeface="Arial"/>
              </a:defRPr>
            </a:lvl1pPr>
          </a:lstStyle>
          <a:p>
            <a:pPr lvl="0"/>
            <a:r>
              <a:rPr lang="en-US" dirty="0" smtClean="0"/>
              <a:t>Presenter title</a:t>
            </a:r>
          </a:p>
        </p:txBody>
      </p:sp>
      <p:sp>
        <p:nvSpPr>
          <p:cNvPr id="15" name="Text Placeholder 12"/>
          <p:cNvSpPr>
            <a:spLocks noGrp="1"/>
          </p:cNvSpPr>
          <p:nvPr>
            <p:ph type="body" sz="quarter" idx="15" hasCustomPrompt="1"/>
          </p:nvPr>
        </p:nvSpPr>
        <p:spPr>
          <a:xfrm>
            <a:off x="4352760" y="2572353"/>
            <a:ext cx="3125535" cy="414167"/>
          </a:xfrm>
          <a:prstGeom prst="rect">
            <a:avLst/>
          </a:prstGeom>
        </p:spPr>
        <p:txBody>
          <a:bodyPr vert="horz"/>
          <a:lstStyle>
            <a:lvl1pPr marL="0" indent="0">
              <a:buNone/>
              <a:defRPr sz="1600" b="0" baseline="0">
                <a:solidFill>
                  <a:srgbClr val="46295B"/>
                </a:solidFill>
                <a:latin typeface="Arial"/>
                <a:cs typeface="Arial"/>
              </a:defRPr>
            </a:lvl1pPr>
          </a:lstStyle>
          <a:p>
            <a:pPr lvl="0"/>
            <a:r>
              <a:rPr lang="en-US" dirty="0" smtClean="0"/>
              <a:t>Presenter title</a:t>
            </a:r>
          </a:p>
        </p:txBody>
      </p:sp>
      <p:cxnSp>
        <p:nvCxnSpPr>
          <p:cNvPr id="16" name="Straight Connector 15"/>
          <p:cNvCxnSpPr/>
          <p:nvPr userDrawn="1"/>
        </p:nvCxnSpPr>
        <p:spPr>
          <a:xfrm>
            <a:off x="390359" y="1933586"/>
            <a:ext cx="8365956" cy="0"/>
          </a:xfrm>
          <a:prstGeom prst="line">
            <a:avLst/>
          </a:prstGeom>
          <a:ln w="130175" cmpd="sng">
            <a:solidFill>
              <a:srgbClr val="46295B"/>
            </a:solidFill>
          </a:ln>
        </p:spPr>
        <p:style>
          <a:lnRef idx="1">
            <a:schemeClr val="dk1"/>
          </a:lnRef>
          <a:fillRef idx="0">
            <a:schemeClr val="dk1"/>
          </a:fillRef>
          <a:effectRef idx="0">
            <a:schemeClr val="dk1"/>
          </a:effectRef>
          <a:fontRef idx="minor">
            <a:schemeClr val="tx1"/>
          </a:fontRef>
        </p:style>
      </p:cxnSp>
      <p:sp>
        <p:nvSpPr>
          <p:cNvPr id="17" name="Text Placeholder 18"/>
          <p:cNvSpPr>
            <a:spLocks noGrp="1"/>
          </p:cNvSpPr>
          <p:nvPr>
            <p:ph type="body" sz="quarter" idx="11" hasCustomPrompt="1"/>
          </p:nvPr>
        </p:nvSpPr>
        <p:spPr>
          <a:xfrm>
            <a:off x="363623" y="559468"/>
            <a:ext cx="8392691" cy="1226406"/>
          </a:xfrm>
          <a:prstGeom prst="rect">
            <a:avLst/>
          </a:prstGeom>
        </p:spPr>
        <p:txBody>
          <a:bodyPr vert="horz" anchor="b"/>
          <a:lstStyle>
            <a:lvl1pPr marL="0" indent="0">
              <a:buNone/>
              <a:defRPr sz="3200" b="1" baseline="0">
                <a:solidFill>
                  <a:srgbClr val="46295B"/>
                </a:solidFill>
                <a:latin typeface="Arial"/>
                <a:cs typeface="Arial"/>
              </a:defRPr>
            </a:lvl1pPr>
          </a:lstStyle>
          <a:p>
            <a:pPr lvl="0"/>
            <a:r>
              <a:rPr lang="en-US" dirty="0" smtClean="0"/>
              <a:t>Click to enter presentation title</a:t>
            </a:r>
          </a:p>
        </p:txBody>
      </p:sp>
      <p:pic>
        <p:nvPicPr>
          <p:cNvPr id="18" name="Picture 17" descr="Icon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2404" y="6171978"/>
            <a:ext cx="3067266" cy="415710"/>
          </a:xfrm>
          <a:prstGeom prst="rect">
            <a:avLst/>
          </a:prstGeom>
        </p:spPr>
      </p:pic>
    </p:spTree>
    <p:extLst>
      <p:ext uri="{BB962C8B-B14F-4D97-AF65-F5344CB8AC3E}">
        <p14:creationId xmlns:p14="http://schemas.microsoft.com/office/powerpoint/2010/main" val="2606138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 Title Slide">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46295B"/>
          </a:solidFill>
          <a:ln>
            <a:noFill/>
          </a:ln>
          <a:extLst/>
        </p:spPr>
        <p:txBody>
          <a:bodyPr wrap="none" lIns="91429" tIns="45714" rIns="91429" bIns="45714" anchor="ctr"/>
          <a:lstStyle/>
          <a:p>
            <a:endParaRPr lang="en-US">
              <a:solidFill>
                <a:srgbClr val="6CB33F"/>
              </a:solidFill>
            </a:endParaRPr>
          </a:p>
        </p:txBody>
      </p:sp>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10" name="Text Placeholder 18"/>
          <p:cNvSpPr>
            <a:spLocks noGrp="1"/>
          </p:cNvSpPr>
          <p:nvPr>
            <p:ph type="body" sz="quarter" idx="11" hasCustomPrompt="1"/>
          </p:nvPr>
        </p:nvSpPr>
        <p:spPr>
          <a:xfrm>
            <a:off x="363623" y="1687910"/>
            <a:ext cx="8392691" cy="664932"/>
          </a:xfrm>
          <a:prstGeom prst="rect">
            <a:avLst/>
          </a:prstGeom>
        </p:spPr>
        <p:txBody>
          <a:bodyPr vert="horz" anchor="b"/>
          <a:lstStyle>
            <a:lvl1pPr marL="0" indent="0">
              <a:buNone/>
              <a:defRPr sz="3200" b="1" baseline="0">
                <a:solidFill>
                  <a:schemeClr val="bg1"/>
                </a:solidFill>
                <a:latin typeface="Arial"/>
                <a:cs typeface="Arial"/>
              </a:defRPr>
            </a:lvl1pPr>
          </a:lstStyle>
          <a:p>
            <a:pPr lvl="0"/>
            <a:r>
              <a:rPr lang="en-US" dirty="0" smtClean="0"/>
              <a:t>Click to enter section divider title</a:t>
            </a:r>
          </a:p>
        </p:txBody>
      </p:sp>
      <p:cxnSp>
        <p:nvCxnSpPr>
          <p:cNvPr id="16" name="Straight Connector 15"/>
          <p:cNvCxnSpPr/>
          <p:nvPr userDrawn="1"/>
        </p:nvCxnSpPr>
        <p:spPr>
          <a:xfrm>
            <a:off x="390359" y="2414851"/>
            <a:ext cx="8365956" cy="0"/>
          </a:xfrm>
          <a:prstGeom prst="line">
            <a:avLst/>
          </a:prstGeom>
          <a:ln w="130175" cmpd="sng">
            <a:solidFill>
              <a:schemeClr val="bg1"/>
            </a:solidFill>
          </a:ln>
        </p:spPr>
        <p:style>
          <a:lnRef idx="1">
            <a:schemeClr val="dk1"/>
          </a:lnRef>
          <a:fillRef idx="0">
            <a:schemeClr val="dk1"/>
          </a:fillRef>
          <a:effectRef idx="0">
            <a:schemeClr val="dk1"/>
          </a:effectRef>
          <a:fontRef idx="minor">
            <a:schemeClr val="tx1"/>
          </a:fontRef>
        </p:style>
      </p:cxnSp>
      <p:pic>
        <p:nvPicPr>
          <p:cNvPr id="9" name="Picture 8" descr="Icon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2404" y="6171978"/>
            <a:ext cx="3067266" cy="415710"/>
          </a:xfrm>
          <a:prstGeom prst="rect">
            <a:avLst/>
          </a:prstGeom>
        </p:spPr>
      </p:pic>
    </p:spTree>
    <p:extLst>
      <p:ext uri="{BB962C8B-B14F-4D97-AF65-F5344CB8AC3E}">
        <p14:creationId xmlns:p14="http://schemas.microsoft.com/office/powerpoint/2010/main" val="3770607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 main image/video">
    <p:spTree>
      <p:nvGrpSpPr>
        <p:cNvPr id="1" name=""/>
        <p:cNvGrpSpPr/>
        <p:nvPr/>
      </p:nvGrpSpPr>
      <p:grpSpPr>
        <a:xfrm>
          <a:off x="0" y="0"/>
          <a:ext cx="0" cy="0"/>
          <a:chOff x="0" y="0"/>
          <a:chExt cx="0" cy="0"/>
        </a:xfrm>
      </p:grpSpPr>
      <p:sp>
        <p:nvSpPr>
          <p:cNvPr id="19" name="Text Placeholder 18"/>
          <p:cNvSpPr>
            <a:spLocks noGrp="1"/>
          </p:cNvSpPr>
          <p:nvPr>
            <p:ph type="body" sz="quarter" idx="11" hasCustomPrompt="1"/>
          </p:nvPr>
        </p:nvSpPr>
        <p:spPr>
          <a:xfrm>
            <a:off x="457200" y="396899"/>
            <a:ext cx="8228962" cy="498979"/>
          </a:xfrm>
          <a:prstGeom prst="rect">
            <a:avLst/>
          </a:prstGeom>
        </p:spPr>
        <p:txBody>
          <a:bodyPr vert="horz" anchor="b"/>
          <a:lstStyle>
            <a:lvl1pPr marL="0" indent="0">
              <a:buNone/>
              <a:defRPr sz="2400" b="1" baseline="0">
                <a:solidFill>
                  <a:srgbClr val="46295B"/>
                </a:solidFill>
                <a:latin typeface="Arial"/>
                <a:cs typeface="Arial"/>
              </a:defRPr>
            </a:lvl1pPr>
          </a:lstStyle>
          <a:p>
            <a:pPr lvl="0"/>
            <a:r>
              <a:rPr lang="en-US" dirty="0" smtClean="0"/>
              <a:t>Click to enter slide headline</a:t>
            </a:r>
            <a:endParaRPr lang="en-US" dirty="0"/>
          </a:p>
        </p:txBody>
      </p:sp>
      <p:sp>
        <p:nvSpPr>
          <p:cNvPr id="6" name="Slide Number Placeholder 5"/>
          <p:cNvSpPr>
            <a:spLocks noGrp="1"/>
          </p:cNvSpPr>
          <p:nvPr>
            <p:ph type="sldNum" sz="quarter" idx="4"/>
          </p:nvPr>
        </p:nvSpPr>
        <p:spPr>
          <a:xfrm>
            <a:off x="4326296" y="6463466"/>
            <a:ext cx="476740" cy="150894"/>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fld id="{34A249CA-6745-9449-B4AF-7EE778E0295B}" type="slidenum">
              <a:rPr lang="en-US" smtClean="0"/>
              <a:pPr/>
              <a:t>‹#›</a:t>
            </a:fld>
            <a:endParaRPr lang="en-US"/>
          </a:p>
        </p:txBody>
      </p:sp>
      <p:sp>
        <p:nvSpPr>
          <p:cNvPr id="7" name="Text Placeholder 2"/>
          <p:cNvSpPr>
            <a:spLocks noGrp="1"/>
          </p:cNvSpPr>
          <p:nvPr>
            <p:ph type="body" sz="quarter" idx="15" hasCustomPrompt="1"/>
          </p:nvPr>
        </p:nvSpPr>
        <p:spPr>
          <a:xfrm>
            <a:off x="457200" y="5998196"/>
            <a:ext cx="8228962" cy="432718"/>
          </a:xfrm>
          <a:prstGeom prst="rect">
            <a:avLst/>
          </a:prstGeom>
        </p:spPr>
        <p:txBody>
          <a:bodyPr vert="horz" anchor="b"/>
          <a:lstStyle>
            <a:lvl1pPr marL="0" indent="0">
              <a:buNone/>
              <a:defRPr sz="800" baseline="0">
                <a:latin typeface="Arial"/>
                <a:cs typeface="Arial"/>
              </a:defRPr>
            </a:lvl1pPr>
          </a:lstStyle>
          <a:p>
            <a:pPr lvl="0"/>
            <a:r>
              <a:rPr lang="en-US" dirty="0" smtClean="0"/>
              <a:t>Insert footnote information</a:t>
            </a:r>
          </a:p>
        </p:txBody>
      </p:sp>
      <p:sp>
        <p:nvSpPr>
          <p:cNvPr id="8" name="Text Placeholder 12"/>
          <p:cNvSpPr>
            <a:spLocks noGrp="1"/>
          </p:cNvSpPr>
          <p:nvPr>
            <p:ph type="body" sz="quarter" idx="10" hasCustomPrompt="1"/>
          </p:nvPr>
        </p:nvSpPr>
        <p:spPr>
          <a:xfrm>
            <a:off x="457200" y="1102328"/>
            <a:ext cx="8228962" cy="726376"/>
          </a:xfrm>
          <a:prstGeom prst="rect">
            <a:avLst/>
          </a:prstGeom>
        </p:spPr>
        <p:txBody>
          <a:bodyPr vert="horz"/>
          <a:lstStyle>
            <a:lvl1pPr marL="0" indent="0">
              <a:buNone/>
              <a:defRPr sz="1800" b="1" baseline="0">
                <a:latin typeface="Arial"/>
                <a:cs typeface="Arial"/>
              </a:defRPr>
            </a:lvl1pPr>
          </a:lstStyle>
          <a:p>
            <a:pPr lvl="0"/>
            <a:r>
              <a:rPr lang="en-US" dirty="0" smtClean="0"/>
              <a:t>Click to enter subhead</a:t>
            </a:r>
          </a:p>
        </p:txBody>
      </p:sp>
    </p:spTree>
    <p:extLst>
      <p:ext uri="{BB962C8B-B14F-4D97-AF65-F5344CB8AC3E}">
        <p14:creationId xmlns:p14="http://schemas.microsoft.com/office/powerpoint/2010/main" val="3856976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0A3F6B"/>
          </a:solidFill>
          <a:ln>
            <a:noFill/>
          </a:ln>
          <a:extLst/>
        </p:spPr>
        <p:txBody>
          <a:bodyPr wrap="none" lIns="91429" tIns="45714" rIns="91429" bIns="45714" anchor="ctr"/>
          <a:lstStyle/>
          <a:p>
            <a:endParaRPr lang="en-US">
              <a:solidFill>
                <a:srgbClr val="6CB33F"/>
              </a:solidFill>
            </a:endParaRPr>
          </a:p>
        </p:txBody>
      </p:sp>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10" name="Text Placeholder 18"/>
          <p:cNvSpPr>
            <a:spLocks noGrp="1"/>
          </p:cNvSpPr>
          <p:nvPr>
            <p:ph type="body" sz="quarter" idx="11" hasCustomPrompt="1"/>
          </p:nvPr>
        </p:nvSpPr>
        <p:spPr>
          <a:xfrm>
            <a:off x="363623" y="1687910"/>
            <a:ext cx="8392691" cy="664932"/>
          </a:xfrm>
          <a:prstGeom prst="rect">
            <a:avLst/>
          </a:prstGeom>
        </p:spPr>
        <p:txBody>
          <a:bodyPr vert="horz" anchor="b"/>
          <a:lstStyle>
            <a:lvl1pPr marL="0" indent="0">
              <a:buNone/>
              <a:defRPr sz="3200" b="1" baseline="0">
                <a:solidFill>
                  <a:schemeClr val="bg1"/>
                </a:solidFill>
                <a:latin typeface="Arial"/>
                <a:cs typeface="Arial"/>
              </a:defRPr>
            </a:lvl1pPr>
          </a:lstStyle>
          <a:p>
            <a:pPr lvl="0"/>
            <a:r>
              <a:rPr lang="en-US" dirty="0" smtClean="0"/>
              <a:t>Click to enter section divider title</a:t>
            </a:r>
          </a:p>
        </p:txBody>
      </p:sp>
      <p:cxnSp>
        <p:nvCxnSpPr>
          <p:cNvPr id="16" name="Straight Connector 15"/>
          <p:cNvCxnSpPr/>
          <p:nvPr userDrawn="1"/>
        </p:nvCxnSpPr>
        <p:spPr>
          <a:xfrm>
            <a:off x="390359" y="2414851"/>
            <a:ext cx="8365956" cy="0"/>
          </a:xfrm>
          <a:prstGeom prst="line">
            <a:avLst/>
          </a:prstGeom>
          <a:ln w="130175" cmpd="sng">
            <a:solidFill>
              <a:schemeClr val="bg1"/>
            </a:solidFill>
          </a:ln>
        </p:spPr>
        <p:style>
          <a:lnRef idx="1">
            <a:schemeClr val="dk1"/>
          </a:lnRef>
          <a:fillRef idx="0">
            <a:schemeClr val="dk1"/>
          </a:fillRef>
          <a:effectRef idx="0">
            <a:schemeClr val="dk1"/>
          </a:effectRef>
          <a:fontRef idx="minor">
            <a:schemeClr val="tx1"/>
          </a:fontRef>
        </p:style>
      </p:cxnSp>
      <p:pic>
        <p:nvPicPr>
          <p:cNvPr id="9" name="Picture 8" descr="Icon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2404" y="6171978"/>
            <a:ext cx="3067266" cy="415710"/>
          </a:xfrm>
          <a:prstGeom prst="rect">
            <a:avLst/>
          </a:prstGeom>
        </p:spPr>
      </p:pic>
    </p:spTree>
    <p:extLst>
      <p:ext uri="{BB962C8B-B14F-4D97-AF65-F5344CB8AC3E}">
        <p14:creationId xmlns:p14="http://schemas.microsoft.com/office/powerpoint/2010/main" val="1813782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Main-Image or Video">
    <p:spTree>
      <p:nvGrpSpPr>
        <p:cNvPr id="1" name=""/>
        <p:cNvGrpSpPr/>
        <p:nvPr/>
      </p:nvGrpSpPr>
      <p:grpSpPr>
        <a:xfrm>
          <a:off x="0" y="0"/>
          <a:ext cx="0" cy="0"/>
          <a:chOff x="0" y="0"/>
          <a:chExt cx="0" cy="0"/>
        </a:xfrm>
      </p:grpSpPr>
      <p:sp>
        <p:nvSpPr>
          <p:cNvPr id="19" name="Text Placeholder 18"/>
          <p:cNvSpPr>
            <a:spLocks noGrp="1"/>
          </p:cNvSpPr>
          <p:nvPr>
            <p:ph type="body" sz="quarter" idx="11" hasCustomPrompt="1"/>
          </p:nvPr>
        </p:nvSpPr>
        <p:spPr>
          <a:xfrm>
            <a:off x="457200" y="396899"/>
            <a:ext cx="8228962" cy="498979"/>
          </a:xfrm>
          <a:prstGeom prst="rect">
            <a:avLst/>
          </a:prstGeom>
        </p:spPr>
        <p:txBody>
          <a:bodyPr vert="horz" anchor="b"/>
          <a:lstStyle>
            <a:lvl1pPr marL="0" indent="0">
              <a:buNone/>
              <a:defRPr sz="2400" b="1" baseline="0">
                <a:solidFill>
                  <a:srgbClr val="46295B"/>
                </a:solidFill>
                <a:latin typeface="Arial"/>
                <a:cs typeface="Arial"/>
              </a:defRPr>
            </a:lvl1pPr>
          </a:lstStyle>
          <a:p>
            <a:pPr lvl="0"/>
            <a:r>
              <a:rPr lang="en-US" dirty="0" smtClean="0"/>
              <a:t>Click to enter slide headline</a:t>
            </a:r>
            <a:endParaRPr lang="en-US" dirty="0"/>
          </a:p>
        </p:txBody>
      </p:sp>
      <p:sp>
        <p:nvSpPr>
          <p:cNvPr id="6" name="Slide Number Placeholder 5"/>
          <p:cNvSpPr>
            <a:spLocks noGrp="1"/>
          </p:cNvSpPr>
          <p:nvPr>
            <p:ph type="sldNum" sz="quarter" idx="4"/>
          </p:nvPr>
        </p:nvSpPr>
        <p:spPr>
          <a:xfrm>
            <a:off x="4326296" y="6463466"/>
            <a:ext cx="476740" cy="150894"/>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fld id="{34A249CA-6745-9449-B4AF-7EE778E0295B}" type="slidenum">
              <a:rPr lang="en-US" smtClean="0"/>
              <a:pPr/>
              <a:t>‹#›</a:t>
            </a:fld>
            <a:endParaRPr lang="en-US"/>
          </a:p>
        </p:txBody>
      </p:sp>
    </p:spTree>
    <p:extLst>
      <p:ext uri="{BB962C8B-B14F-4D97-AF65-F5344CB8AC3E}">
        <p14:creationId xmlns:p14="http://schemas.microsoft.com/office/powerpoint/2010/main" val="1286853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 side image &amp; content">
    <p:spTree>
      <p:nvGrpSpPr>
        <p:cNvPr id="1" name=""/>
        <p:cNvGrpSpPr/>
        <p:nvPr/>
      </p:nvGrpSpPr>
      <p:grpSpPr>
        <a:xfrm>
          <a:off x="0" y="0"/>
          <a:ext cx="0" cy="0"/>
          <a:chOff x="0" y="0"/>
          <a:chExt cx="0" cy="0"/>
        </a:xfrm>
      </p:grpSpPr>
      <p:sp>
        <p:nvSpPr>
          <p:cNvPr id="19" name="Text Placeholder 18"/>
          <p:cNvSpPr>
            <a:spLocks noGrp="1"/>
          </p:cNvSpPr>
          <p:nvPr>
            <p:ph type="body" sz="quarter" idx="11" hasCustomPrompt="1"/>
          </p:nvPr>
        </p:nvSpPr>
        <p:spPr>
          <a:xfrm>
            <a:off x="457200" y="396899"/>
            <a:ext cx="8228962" cy="498979"/>
          </a:xfrm>
          <a:prstGeom prst="rect">
            <a:avLst/>
          </a:prstGeom>
        </p:spPr>
        <p:txBody>
          <a:bodyPr vert="horz" anchor="b"/>
          <a:lstStyle>
            <a:lvl1pPr marL="0" indent="0">
              <a:buNone/>
              <a:defRPr sz="2400" b="1" baseline="0">
                <a:solidFill>
                  <a:srgbClr val="46295B"/>
                </a:solidFill>
                <a:latin typeface="Arial"/>
                <a:cs typeface="Arial"/>
              </a:defRPr>
            </a:lvl1pPr>
          </a:lstStyle>
          <a:p>
            <a:pPr lvl="0"/>
            <a:r>
              <a:rPr lang="en-US" dirty="0" smtClean="0"/>
              <a:t>Click to enter slide headline</a:t>
            </a:r>
            <a:endParaRPr lang="en-US" dirty="0"/>
          </a:p>
        </p:txBody>
      </p:sp>
      <p:sp>
        <p:nvSpPr>
          <p:cNvPr id="5" name="Picture Placeholder 12"/>
          <p:cNvSpPr>
            <a:spLocks noGrp="1"/>
          </p:cNvSpPr>
          <p:nvPr>
            <p:ph type="pic" sz="quarter" idx="16" hasCustomPrompt="1"/>
          </p:nvPr>
        </p:nvSpPr>
        <p:spPr>
          <a:xfrm>
            <a:off x="457200" y="1303524"/>
            <a:ext cx="2555875" cy="4570712"/>
          </a:xfrm>
          <a:prstGeom prst="rect">
            <a:avLst/>
          </a:prstGeom>
        </p:spPr>
        <p:txBody>
          <a:bodyPr vert="horz"/>
          <a:lstStyle>
            <a:lvl1pPr marL="0" indent="0">
              <a:buNone/>
              <a:defRPr sz="1800" i="1" baseline="0">
                <a:solidFill>
                  <a:schemeClr val="bg1">
                    <a:lumMod val="65000"/>
                  </a:schemeClr>
                </a:solidFill>
                <a:latin typeface="Arial"/>
                <a:cs typeface="Arial"/>
              </a:defRPr>
            </a:lvl1pPr>
          </a:lstStyle>
          <a:p>
            <a:r>
              <a:rPr lang="en-US" dirty="0" smtClean="0"/>
              <a:t>Insert image</a:t>
            </a:r>
            <a:endParaRPr lang="en-US" dirty="0"/>
          </a:p>
        </p:txBody>
      </p:sp>
      <p:sp>
        <p:nvSpPr>
          <p:cNvPr id="6" name="Text Placeholder 12"/>
          <p:cNvSpPr>
            <a:spLocks noGrp="1"/>
          </p:cNvSpPr>
          <p:nvPr>
            <p:ph type="body" sz="quarter" idx="10" hasCustomPrompt="1"/>
          </p:nvPr>
        </p:nvSpPr>
        <p:spPr>
          <a:xfrm>
            <a:off x="3277154" y="1303525"/>
            <a:ext cx="5409007" cy="4570712"/>
          </a:xfrm>
          <a:prstGeom prst="rect">
            <a:avLst/>
          </a:prstGeom>
        </p:spPr>
        <p:txBody>
          <a:bodyPr vert="horz"/>
          <a:lstStyle>
            <a:lvl1pPr marL="0" indent="0">
              <a:buNone/>
              <a:defRPr sz="1800">
                <a:latin typeface="Arial"/>
                <a:cs typeface="Arial"/>
              </a:defRPr>
            </a:lvl1pPr>
          </a:lstStyle>
          <a:p>
            <a:pPr lvl="0"/>
            <a:r>
              <a:rPr lang="en-US" dirty="0" smtClean="0"/>
              <a:t>Click to enter text</a:t>
            </a:r>
            <a:endParaRPr lang="en-US" dirty="0"/>
          </a:p>
        </p:txBody>
      </p:sp>
      <p:sp>
        <p:nvSpPr>
          <p:cNvPr id="7" name="Slide Number Placeholder 5"/>
          <p:cNvSpPr>
            <a:spLocks noGrp="1"/>
          </p:cNvSpPr>
          <p:nvPr>
            <p:ph type="sldNum" sz="quarter" idx="4"/>
          </p:nvPr>
        </p:nvSpPr>
        <p:spPr>
          <a:xfrm>
            <a:off x="4326296" y="6463466"/>
            <a:ext cx="476740" cy="150894"/>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fld id="{34A249CA-6745-9449-B4AF-7EE778E0295B}" type="slidenum">
              <a:rPr lang="en-US" smtClean="0"/>
              <a:pPr/>
              <a:t>‹#›</a:t>
            </a:fld>
            <a:endParaRPr lang="en-US"/>
          </a:p>
        </p:txBody>
      </p:sp>
      <p:sp>
        <p:nvSpPr>
          <p:cNvPr id="8" name="Text Placeholder 2"/>
          <p:cNvSpPr>
            <a:spLocks noGrp="1"/>
          </p:cNvSpPr>
          <p:nvPr>
            <p:ph type="body" sz="quarter" idx="15" hasCustomPrompt="1"/>
          </p:nvPr>
        </p:nvSpPr>
        <p:spPr>
          <a:xfrm>
            <a:off x="457200" y="5998196"/>
            <a:ext cx="8228962" cy="432718"/>
          </a:xfrm>
          <a:prstGeom prst="rect">
            <a:avLst/>
          </a:prstGeom>
        </p:spPr>
        <p:txBody>
          <a:bodyPr vert="horz" anchor="b"/>
          <a:lstStyle>
            <a:lvl1pPr marL="0" indent="0">
              <a:buNone/>
              <a:defRPr sz="800" baseline="0">
                <a:latin typeface="Arial"/>
                <a:cs typeface="Arial"/>
              </a:defRPr>
            </a:lvl1pPr>
          </a:lstStyle>
          <a:p>
            <a:pPr lvl="0"/>
            <a:r>
              <a:rPr lang="en-US" dirty="0" smtClean="0"/>
              <a:t>Insert footnote information</a:t>
            </a:r>
          </a:p>
        </p:txBody>
      </p:sp>
    </p:spTree>
    <p:extLst>
      <p:ext uri="{BB962C8B-B14F-4D97-AF65-F5344CB8AC3E}">
        <p14:creationId xmlns:p14="http://schemas.microsoft.com/office/powerpoint/2010/main" val="4097563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 quotation">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46295B"/>
          </a:solidFill>
          <a:ln>
            <a:noFill/>
          </a:ln>
          <a:extLst/>
        </p:spPr>
        <p:txBody>
          <a:bodyPr wrap="none" lIns="91429" tIns="45714" rIns="91429" bIns="45714" anchor="ctr"/>
          <a:lstStyle/>
          <a:p>
            <a:endParaRPr lang="en-US">
              <a:solidFill>
                <a:srgbClr val="6CB33F"/>
              </a:solidFill>
            </a:endParaRPr>
          </a:p>
        </p:txBody>
      </p:sp>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9" name="Text Placeholder 12"/>
          <p:cNvSpPr>
            <a:spLocks noGrp="1"/>
          </p:cNvSpPr>
          <p:nvPr>
            <p:ph type="body" sz="quarter" idx="10" hasCustomPrompt="1"/>
          </p:nvPr>
        </p:nvSpPr>
        <p:spPr>
          <a:xfrm>
            <a:off x="457200" y="4727325"/>
            <a:ext cx="8228962" cy="757980"/>
          </a:xfrm>
          <a:prstGeom prst="rect">
            <a:avLst/>
          </a:prstGeom>
        </p:spPr>
        <p:txBody>
          <a:bodyPr vert="horz"/>
          <a:lstStyle>
            <a:lvl1pPr marL="0" indent="0">
              <a:buNone/>
              <a:defRPr sz="1800" baseline="0">
                <a:solidFill>
                  <a:srgbClr val="FFFFFF"/>
                </a:solidFill>
                <a:latin typeface="Arial"/>
                <a:cs typeface="Arial"/>
              </a:defRPr>
            </a:lvl1pPr>
          </a:lstStyle>
          <a:p>
            <a:pPr lvl="0"/>
            <a:r>
              <a:rPr lang="en-US" dirty="0" smtClean="0"/>
              <a:t>— Click to enter market fact source</a:t>
            </a:r>
            <a:endParaRPr lang="en-US" dirty="0"/>
          </a:p>
        </p:txBody>
      </p:sp>
      <p:sp>
        <p:nvSpPr>
          <p:cNvPr id="10" name="Text Placeholder 18"/>
          <p:cNvSpPr>
            <a:spLocks noGrp="1"/>
          </p:cNvSpPr>
          <p:nvPr>
            <p:ph type="body" sz="quarter" idx="11" hasCustomPrompt="1"/>
          </p:nvPr>
        </p:nvSpPr>
        <p:spPr>
          <a:xfrm>
            <a:off x="457200" y="1447272"/>
            <a:ext cx="8228962" cy="3122815"/>
          </a:xfrm>
          <a:prstGeom prst="rect">
            <a:avLst/>
          </a:prstGeom>
        </p:spPr>
        <p:txBody>
          <a:bodyPr vert="horz"/>
          <a:lstStyle>
            <a:lvl1pPr marL="0" indent="0">
              <a:buNone/>
              <a:defRPr sz="2400" b="1" baseline="0">
                <a:solidFill>
                  <a:srgbClr val="FFFFFF"/>
                </a:solidFill>
                <a:latin typeface="Arial"/>
                <a:cs typeface="Arial"/>
              </a:defRPr>
            </a:lvl1pPr>
          </a:lstStyle>
          <a:p>
            <a:pPr lvl="0"/>
            <a:r>
              <a:rPr lang="en-US" dirty="0" smtClean="0"/>
              <a:t>Click to enter market fact text</a:t>
            </a:r>
            <a:endParaRPr lang="en-US" dirty="0"/>
          </a:p>
        </p:txBody>
      </p:sp>
      <p:pic>
        <p:nvPicPr>
          <p:cNvPr id="3" name="Picture 2" descr="MF_quo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125" y="353592"/>
            <a:ext cx="963195" cy="963195"/>
          </a:xfrm>
          <a:prstGeom prst="rect">
            <a:avLst/>
          </a:prstGeom>
        </p:spPr>
      </p:pic>
      <p:pic>
        <p:nvPicPr>
          <p:cNvPr id="12" name="Picture 11" descr="Icon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4645" y="6315944"/>
            <a:ext cx="2005026" cy="271743"/>
          </a:xfrm>
          <a:prstGeom prst="rect">
            <a:avLst/>
          </a:prstGeom>
        </p:spPr>
      </p:pic>
    </p:spTree>
    <p:extLst>
      <p:ext uri="{BB962C8B-B14F-4D97-AF65-F5344CB8AC3E}">
        <p14:creationId xmlns:p14="http://schemas.microsoft.com/office/powerpoint/2010/main" val="3206195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 statistic/market fact">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46295B"/>
          </a:solidFill>
          <a:ln>
            <a:noFill/>
          </a:ln>
          <a:extLst/>
        </p:spPr>
        <p:txBody>
          <a:bodyPr wrap="none" lIns="91429" tIns="45714" rIns="91429" bIns="45714" anchor="ctr"/>
          <a:lstStyle/>
          <a:p>
            <a:endParaRPr lang="en-US">
              <a:solidFill>
                <a:srgbClr val="6CB33F"/>
              </a:solidFill>
            </a:endParaRPr>
          </a:p>
        </p:txBody>
      </p:sp>
      <p:pic>
        <p:nvPicPr>
          <p:cNvPr id="13" name="Picture 12" descr="MF_percentag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125" y="353592"/>
            <a:ext cx="963195" cy="963195"/>
          </a:xfrm>
          <a:prstGeom prst="rect">
            <a:avLst/>
          </a:prstGeom>
        </p:spPr>
      </p:pic>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9" name="Text Placeholder 12"/>
          <p:cNvSpPr>
            <a:spLocks noGrp="1"/>
          </p:cNvSpPr>
          <p:nvPr>
            <p:ph type="body" sz="quarter" idx="10" hasCustomPrompt="1"/>
          </p:nvPr>
        </p:nvSpPr>
        <p:spPr>
          <a:xfrm>
            <a:off x="457200" y="4727325"/>
            <a:ext cx="8228962" cy="757980"/>
          </a:xfrm>
          <a:prstGeom prst="rect">
            <a:avLst/>
          </a:prstGeom>
        </p:spPr>
        <p:txBody>
          <a:bodyPr vert="horz"/>
          <a:lstStyle>
            <a:lvl1pPr marL="0" indent="0">
              <a:buNone/>
              <a:defRPr sz="1800" baseline="0">
                <a:solidFill>
                  <a:srgbClr val="FFFFFF"/>
                </a:solidFill>
                <a:latin typeface="Arial"/>
                <a:cs typeface="Arial"/>
              </a:defRPr>
            </a:lvl1pPr>
          </a:lstStyle>
          <a:p>
            <a:pPr lvl="0"/>
            <a:r>
              <a:rPr lang="en-US" dirty="0" smtClean="0"/>
              <a:t>— Click to enter market fact source</a:t>
            </a:r>
            <a:endParaRPr lang="en-US" dirty="0"/>
          </a:p>
        </p:txBody>
      </p:sp>
      <p:sp>
        <p:nvSpPr>
          <p:cNvPr id="10" name="Text Placeholder 18"/>
          <p:cNvSpPr>
            <a:spLocks noGrp="1"/>
          </p:cNvSpPr>
          <p:nvPr>
            <p:ph type="body" sz="quarter" idx="11" hasCustomPrompt="1"/>
          </p:nvPr>
        </p:nvSpPr>
        <p:spPr>
          <a:xfrm>
            <a:off x="457200" y="1447272"/>
            <a:ext cx="8228962" cy="3122815"/>
          </a:xfrm>
          <a:prstGeom prst="rect">
            <a:avLst/>
          </a:prstGeom>
        </p:spPr>
        <p:txBody>
          <a:bodyPr vert="horz"/>
          <a:lstStyle>
            <a:lvl1pPr marL="0" indent="0">
              <a:buNone/>
              <a:defRPr sz="2400" b="1" baseline="0">
                <a:solidFill>
                  <a:srgbClr val="FFFFFF"/>
                </a:solidFill>
                <a:latin typeface="Arial"/>
                <a:cs typeface="Arial"/>
              </a:defRPr>
            </a:lvl1pPr>
          </a:lstStyle>
          <a:p>
            <a:pPr lvl="0"/>
            <a:r>
              <a:rPr lang="en-US" dirty="0" smtClean="0"/>
              <a:t>Click to enter market fact text</a:t>
            </a:r>
            <a:endParaRPr lang="en-US" dirty="0"/>
          </a:p>
        </p:txBody>
      </p:sp>
      <p:pic>
        <p:nvPicPr>
          <p:cNvPr id="12" name="Picture 11" descr="Icon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4645" y="6315944"/>
            <a:ext cx="2005026" cy="271743"/>
          </a:xfrm>
          <a:prstGeom prst="rect">
            <a:avLst/>
          </a:prstGeom>
        </p:spPr>
      </p:pic>
    </p:spTree>
    <p:extLst>
      <p:ext uri="{BB962C8B-B14F-4D97-AF65-F5344CB8AC3E}">
        <p14:creationId xmlns:p14="http://schemas.microsoft.com/office/powerpoint/2010/main" val="1117139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 magnifier">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46295B"/>
          </a:solidFill>
          <a:ln>
            <a:noFill/>
          </a:ln>
          <a:extLst/>
        </p:spPr>
        <p:txBody>
          <a:bodyPr wrap="none" lIns="91429" tIns="45714" rIns="91429" bIns="45714" anchor="ctr"/>
          <a:lstStyle/>
          <a:p>
            <a:endParaRPr lang="en-US" dirty="0">
              <a:solidFill>
                <a:srgbClr val="6CB33F"/>
              </a:solidFill>
            </a:endParaRPr>
          </a:p>
        </p:txBody>
      </p:sp>
      <p:pic>
        <p:nvPicPr>
          <p:cNvPr id="12" name="Picture 11" descr="MF_observatio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125" y="353592"/>
            <a:ext cx="963195" cy="963195"/>
          </a:xfrm>
          <a:prstGeom prst="rect">
            <a:avLst/>
          </a:prstGeom>
        </p:spPr>
      </p:pic>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9" name="Text Placeholder 12"/>
          <p:cNvSpPr>
            <a:spLocks noGrp="1"/>
          </p:cNvSpPr>
          <p:nvPr>
            <p:ph type="body" sz="quarter" idx="10" hasCustomPrompt="1"/>
          </p:nvPr>
        </p:nvSpPr>
        <p:spPr>
          <a:xfrm>
            <a:off x="457200" y="4727325"/>
            <a:ext cx="8228962" cy="757980"/>
          </a:xfrm>
          <a:prstGeom prst="rect">
            <a:avLst/>
          </a:prstGeom>
        </p:spPr>
        <p:txBody>
          <a:bodyPr vert="horz"/>
          <a:lstStyle>
            <a:lvl1pPr marL="0" indent="0">
              <a:buNone/>
              <a:defRPr sz="1800" baseline="0">
                <a:solidFill>
                  <a:srgbClr val="FFFFFF"/>
                </a:solidFill>
                <a:latin typeface="Arial"/>
                <a:cs typeface="Arial"/>
              </a:defRPr>
            </a:lvl1pPr>
          </a:lstStyle>
          <a:p>
            <a:pPr lvl="0"/>
            <a:r>
              <a:rPr lang="en-US" dirty="0" smtClean="0"/>
              <a:t>— Click to enter market fact source</a:t>
            </a:r>
            <a:endParaRPr lang="en-US" dirty="0"/>
          </a:p>
        </p:txBody>
      </p:sp>
      <p:sp>
        <p:nvSpPr>
          <p:cNvPr id="10" name="Text Placeholder 18"/>
          <p:cNvSpPr>
            <a:spLocks noGrp="1"/>
          </p:cNvSpPr>
          <p:nvPr>
            <p:ph type="body" sz="quarter" idx="11" hasCustomPrompt="1"/>
          </p:nvPr>
        </p:nvSpPr>
        <p:spPr>
          <a:xfrm>
            <a:off x="457200" y="1447272"/>
            <a:ext cx="8228962" cy="3122815"/>
          </a:xfrm>
          <a:prstGeom prst="rect">
            <a:avLst/>
          </a:prstGeom>
        </p:spPr>
        <p:txBody>
          <a:bodyPr vert="horz"/>
          <a:lstStyle>
            <a:lvl1pPr marL="0" indent="0">
              <a:buNone/>
              <a:defRPr sz="2400" b="1" baseline="0">
                <a:solidFill>
                  <a:srgbClr val="FFFFFF"/>
                </a:solidFill>
                <a:latin typeface="Arial"/>
                <a:cs typeface="Arial"/>
              </a:defRPr>
            </a:lvl1pPr>
          </a:lstStyle>
          <a:p>
            <a:pPr lvl="0"/>
            <a:r>
              <a:rPr lang="en-US" dirty="0" smtClean="0"/>
              <a:t>Click to enter market fact text</a:t>
            </a:r>
            <a:endParaRPr lang="en-US" dirty="0"/>
          </a:p>
        </p:txBody>
      </p:sp>
      <p:pic>
        <p:nvPicPr>
          <p:cNvPr id="13" name="Picture 12" descr="Icon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4645" y="6315944"/>
            <a:ext cx="2005026" cy="271743"/>
          </a:xfrm>
          <a:prstGeom prst="rect">
            <a:avLst/>
          </a:prstGeom>
        </p:spPr>
      </p:pic>
    </p:spTree>
    <p:extLst>
      <p:ext uri="{BB962C8B-B14F-4D97-AF65-F5344CB8AC3E}">
        <p14:creationId xmlns:p14="http://schemas.microsoft.com/office/powerpoint/2010/main" val="37309044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AA5019"/>
          </a:solidFill>
          <a:ln>
            <a:noFill/>
          </a:ln>
          <a:extLst/>
        </p:spPr>
        <p:txBody>
          <a:bodyPr wrap="none" lIns="91429" tIns="45714" rIns="91429" bIns="45714" anchor="ctr"/>
          <a:lstStyle/>
          <a:p>
            <a:endParaRPr lang="en-US">
              <a:solidFill>
                <a:srgbClr val="6CB33F"/>
              </a:solidFill>
            </a:endParaRPr>
          </a:p>
        </p:txBody>
      </p:sp>
      <p:sp>
        <p:nvSpPr>
          <p:cNvPr id="11" name="Rectangle 10"/>
          <p:cNvSpPr/>
          <p:nvPr userDrawn="1"/>
        </p:nvSpPr>
        <p:spPr>
          <a:xfrm>
            <a:off x="288636" y="254000"/>
            <a:ext cx="8547353" cy="2874211"/>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10" name="Text Placeholder 18"/>
          <p:cNvSpPr>
            <a:spLocks noGrp="1"/>
          </p:cNvSpPr>
          <p:nvPr>
            <p:ph type="body" sz="quarter" idx="11" hasCustomPrompt="1"/>
          </p:nvPr>
        </p:nvSpPr>
        <p:spPr>
          <a:xfrm>
            <a:off x="363623" y="559468"/>
            <a:ext cx="8392691" cy="1226406"/>
          </a:xfrm>
          <a:prstGeom prst="rect">
            <a:avLst/>
          </a:prstGeom>
        </p:spPr>
        <p:txBody>
          <a:bodyPr vert="horz" anchor="b"/>
          <a:lstStyle>
            <a:lvl1pPr marL="0" indent="0">
              <a:buNone/>
              <a:defRPr sz="3200" b="1" baseline="0">
                <a:solidFill>
                  <a:srgbClr val="AA5019"/>
                </a:solidFill>
                <a:latin typeface="Arial"/>
                <a:cs typeface="Arial"/>
              </a:defRPr>
            </a:lvl1pPr>
          </a:lstStyle>
          <a:p>
            <a:pPr lvl="0"/>
            <a:r>
              <a:rPr lang="en-US" dirty="0" smtClean="0"/>
              <a:t>Click to enter presentation title</a:t>
            </a:r>
          </a:p>
        </p:txBody>
      </p:sp>
      <p:sp>
        <p:nvSpPr>
          <p:cNvPr id="12" name="Text Placeholder 12"/>
          <p:cNvSpPr>
            <a:spLocks noGrp="1"/>
          </p:cNvSpPr>
          <p:nvPr>
            <p:ph type="body" sz="quarter" idx="12" hasCustomPrompt="1"/>
          </p:nvPr>
        </p:nvSpPr>
        <p:spPr>
          <a:xfrm>
            <a:off x="363623" y="2246155"/>
            <a:ext cx="3125535" cy="414167"/>
          </a:xfrm>
          <a:prstGeom prst="rect">
            <a:avLst/>
          </a:prstGeom>
        </p:spPr>
        <p:txBody>
          <a:bodyPr vert="horz"/>
          <a:lstStyle>
            <a:lvl1pPr marL="0" indent="0">
              <a:buNone/>
              <a:defRPr sz="2000" b="1" baseline="0">
                <a:solidFill>
                  <a:srgbClr val="AA5019"/>
                </a:solidFill>
                <a:latin typeface="Arial"/>
                <a:cs typeface="Arial"/>
              </a:defRPr>
            </a:lvl1pPr>
          </a:lstStyle>
          <a:p>
            <a:pPr lvl="0"/>
            <a:r>
              <a:rPr lang="en-US" dirty="0" smtClean="0"/>
              <a:t>Presenter name</a:t>
            </a:r>
          </a:p>
        </p:txBody>
      </p:sp>
      <p:sp>
        <p:nvSpPr>
          <p:cNvPr id="13" name="Text Placeholder 12"/>
          <p:cNvSpPr>
            <a:spLocks noGrp="1"/>
          </p:cNvSpPr>
          <p:nvPr>
            <p:ph type="body" sz="quarter" idx="13" hasCustomPrompt="1"/>
          </p:nvPr>
        </p:nvSpPr>
        <p:spPr>
          <a:xfrm>
            <a:off x="4352760" y="2246155"/>
            <a:ext cx="3125535" cy="414167"/>
          </a:xfrm>
          <a:prstGeom prst="rect">
            <a:avLst/>
          </a:prstGeom>
        </p:spPr>
        <p:txBody>
          <a:bodyPr vert="horz"/>
          <a:lstStyle>
            <a:lvl1pPr marL="0" indent="0">
              <a:buNone/>
              <a:defRPr sz="2000" b="1" baseline="0">
                <a:solidFill>
                  <a:srgbClr val="AA5019"/>
                </a:solidFill>
                <a:latin typeface="Arial"/>
                <a:cs typeface="Arial"/>
              </a:defRPr>
            </a:lvl1pPr>
          </a:lstStyle>
          <a:p>
            <a:pPr lvl="0"/>
            <a:r>
              <a:rPr lang="en-US" dirty="0" smtClean="0"/>
              <a:t>Presenter name</a:t>
            </a:r>
          </a:p>
        </p:txBody>
      </p:sp>
      <p:sp>
        <p:nvSpPr>
          <p:cNvPr id="14" name="Text Placeholder 12"/>
          <p:cNvSpPr>
            <a:spLocks noGrp="1"/>
          </p:cNvSpPr>
          <p:nvPr>
            <p:ph type="body" sz="quarter" idx="14" hasCustomPrompt="1"/>
          </p:nvPr>
        </p:nvSpPr>
        <p:spPr>
          <a:xfrm>
            <a:off x="363623" y="2572353"/>
            <a:ext cx="3125535" cy="414167"/>
          </a:xfrm>
          <a:prstGeom prst="rect">
            <a:avLst/>
          </a:prstGeom>
        </p:spPr>
        <p:txBody>
          <a:bodyPr vert="horz"/>
          <a:lstStyle>
            <a:lvl1pPr marL="0" indent="0">
              <a:buNone/>
              <a:defRPr sz="1600" b="0" baseline="0">
                <a:solidFill>
                  <a:srgbClr val="AA5019"/>
                </a:solidFill>
                <a:latin typeface="Arial"/>
                <a:cs typeface="Arial"/>
              </a:defRPr>
            </a:lvl1pPr>
          </a:lstStyle>
          <a:p>
            <a:pPr lvl="0"/>
            <a:r>
              <a:rPr lang="en-US" dirty="0" smtClean="0"/>
              <a:t>Presenter title</a:t>
            </a:r>
          </a:p>
        </p:txBody>
      </p:sp>
      <p:sp>
        <p:nvSpPr>
          <p:cNvPr id="15" name="Text Placeholder 12"/>
          <p:cNvSpPr>
            <a:spLocks noGrp="1"/>
          </p:cNvSpPr>
          <p:nvPr>
            <p:ph type="body" sz="quarter" idx="15" hasCustomPrompt="1"/>
          </p:nvPr>
        </p:nvSpPr>
        <p:spPr>
          <a:xfrm>
            <a:off x="4352760" y="2572353"/>
            <a:ext cx="3125535" cy="414167"/>
          </a:xfrm>
          <a:prstGeom prst="rect">
            <a:avLst/>
          </a:prstGeom>
        </p:spPr>
        <p:txBody>
          <a:bodyPr vert="horz"/>
          <a:lstStyle>
            <a:lvl1pPr marL="0" indent="0">
              <a:buNone/>
              <a:defRPr sz="1600" b="0" baseline="0">
                <a:solidFill>
                  <a:srgbClr val="AA5019"/>
                </a:solidFill>
                <a:latin typeface="Arial"/>
                <a:cs typeface="Arial"/>
              </a:defRPr>
            </a:lvl1pPr>
          </a:lstStyle>
          <a:p>
            <a:pPr lvl="0"/>
            <a:r>
              <a:rPr lang="en-US" dirty="0" smtClean="0"/>
              <a:t>Presenter title</a:t>
            </a:r>
          </a:p>
        </p:txBody>
      </p:sp>
      <p:cxnSp>
        <p:nvCxnSpPr>
          <p:cNvPr id="16" name="Straight Connector 15"/>
          <p:cNvCxnSpPr/>
          <p:nvPr userDrawn="1"/>
        </p:nvCxnSpPr>
        <p:spPr>
          <a:xfrm>
            <a:off x="390359" y="1933586"/>
            <a:ext cx="8365956" cy="0"/>
          </a:xfrm>
          <a:prstGeom prst="line">
            <a:avLst/>
          </a:prstGeom>
          <a:ln w="130175" cmpd="sng">
            <a:solidFill>
              <a:srgbClr val="AA5019"/>
            </a:solidFill>
          </a:ln>
        </p:spPr>
        <p:style>
          <a:lnRef idx="1">
            <a:schemeClr val="dk1"/>
          </a:lnRef>
          <a:fillRef idx="0">
            <a:schemeClr val="dk1"/>
          </a:fillRef>
          <a:effectRef idx="0">
            <a:schemeClr val="dk1"/>
          </a:effectRef>
          <a:fontRef idx="minor">
            <a:schemeClr val="tx1"/>
          </a:fontRef>
        </p:style>
      </p:cxnSp>
      <p:pic>
        <p:nvPicPr>
          <p:cNvPr id="17" name="Picture 16" descr="Icon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2404" y="6171978"/>
            <a:ext cx="3067266" cy="415710"/>
          </a:xfrm>
          <a:prstGeom prst="rect">
            <a:avLst/>
          </a:prstGeom>
        </p:spPr>
      </p:pic>
    </p:spTree>
    <p:extLst>
      <p:ext uri="{BB962C8B-B14F-4D97-AF65-F5344CB8AC3E}">
        <p14:creationId xmlns:p14="http://schemas.microsoft.com/office/powerpoint/2010/main" val="29531299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AA5019"/>
          </a:solidFill>
          <a:ln>
            <a:noFill/>
          </a:ln>
          <a:extLst/>
        </p:spPr>
        <p:txBody>
          <a:bodyPr wrap="none" lIns="91429" tIns="45714" rIns="91429" bIns="45714" anchor="ctr"/>
          <a:lstStyle/>
          <a:p>
            <a:endParaRPr lang="en-US">
              <a:solidFill>
                <a:srgbClr val="6CB33F"/>
              </a:solidFill>
            </a:endParaRPr>
          </a:p>
        </p:txBody>
      </p:sp>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10" name="Text Placeholder 18"/>
          <p:cNvSpPr>
            <a:spLocks noGrp="1"/>
          </p:cNvSpPr>
          <p:nvPr>
            <p:ph type="body" sz="quarter" idx="11" hasCustomPrompt="1"/>
          </p:nvPr>
        </p:nvSpPr>
        <p:spPr>
          <a:xfrm>
            <a:off x="363623" y="1687910"/>
            <a:ext cx="8392691" cy="664932"/>
          </a:xfrm>
          <a:prstGeom prst="rect">
            <a:avLst/>
          </a:prstGeom>
        </p:spPr>
        <p:txBody>
          <a:bodyPr vert="horz" anchor="b"/>
          <a:lstStyle>
            <a:lvl1pPr marL="0" indent="0">
              <a:buNone/>
              <a:defRPr sz="3200" b="1" baseline="0">
                <a:solidFill>
                  <a:schemeClr val="bg1"/>
                </a:solidFill>
                <a:latin typeface="Arial"/>
                <a:cs typeface="Arial"/>
              </a:defRPr>
            </a:lvl1pPr>
          </a:lstStyle>
          <a:p>
            <a:pPr lvl="0"/>
            <a:r>
              <a:rPr lang="en-US" dirty="0" smtClean="0"/>
              <a:t>Click to enter section divider title</a:t>
            </a:r>
          </a:p>
        </p:txBody>
      </p:sp>
      <p:cxnSp>
        <p:nvCxnSpPr>
          <p:cNvPr id="16" name="Straight Connector 15"/>
          <p:cNvCxnSpPr/>
          <p:nvPr userDrawn="1"/>
        </p:nvCxnSpPr>
        <p:spPr>
          <a:xfrm>
            <a:off x="390359" y="2414851"/>
            <a:ext cx="8365956" cy="0"/>
          </a:xfrm>
          <a:prstGeom prst="line">
            <a:avLst/>
          </a:prstGeom>
          <a:ln w="130175" cmpd="sng">
            <a:solidFill>
              <a:schemeClr val="bg1"/>
            </a:solidFill>
          </a:ln>
        </p:spPr>
        <p:style>
          <a:lnRef idx="1">
            <a:schemeClr val="dk1"/>
          </a:lnRef>
          <a:fillRef idx="0">
            <a:schemeClr val="dk1"/>
          </a:fillRef>
          <a:effectRef idx="0">
            <a:schemeClr val="dk1"/>
          </a:effectRef>
          <a:fontRef idx="minor">
            <a:schemeClr val="tx1"/>
          </a:fontRef>
        </p:style>
      </p:cxnSp>
      <p:pic>
        <p:nvPicPr>
          <p:cNvPr id="9" name="Picture 8" descr="Icon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2404" y="6171978"/>
            <a:ext cx="3067266" cy="415710"/>
          </a:xfrm>
          <a:prstGeom prst="rect">
            <a:avLst/>
          </a:prstGeom>
        </p:spPr>
      </p:pic>
    </p:spTree>
    <p:extLst>
      <p:ext uri="{BB962C8B-B14F-4D97-AF65-F5344CB8AC3E}">
        <p14:creationId xmlns:p14="http://schemas.microsoft.com/office/powerpoint/2010/main" val="23073850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ain-Image or Video">
    <p:spTree>
      <p:nvGrpSpPr>
        <p:cNvPr id="1" name=""/>
        <p:cNvGrpSpPr/>
        <p:nvPr/>
      </p:nvGrpSpPr>
      <p:grpSpPr>
        <a:xfrm>
          <a:off x="0" y="0"/>
          <a:ext cx="0" cy="0"/>
          <a:chOff x="0" y="0"/>
          <a:chExt cx="0" cy="0"/>
        </a:xfrm>
      </p:grpSpPr>
      <p:sp>
        <p:nvSpPr>
          <p:cNvPr id="19" name="Text Placeholder 18"/>
          <p:cNvSpPr>
            <a:spLocks noGrp="1"/>
          </p:cNvSpPr>
          <p:nvPr>
            <p:ph type="body" sz="quarter" idx="11" hasCustomPrompt="1"/>
          </p:nvPr>
        </p:nvSpPr>
        <p:spPr>
          <a:xfrm>
            <a:off x="457200" y="396899"/>
            <a:ext cx="8228962" cy="498979"/>
          </a:xfrm>
          <a:prstGeom prst="rect">
            <a:avLst/>
          </a:prstGeom>
        </p:spPr>
        <p:txBody>
          <a:bodyPr vert="horz" anchor="b"/>
          <a:lstStyle>
            <a:lvl1pPr marL="0" indent="0">
              <a:buNone/>
              <a:defRPr sz="2400" b="1" baseline="0">
                <a:solidFill>
                  <a:srgbClr val="AA5019"/>
                </a:solidFill>
                <a:latin typeface="Arial"/>
                <a:cs typeface="Arial"/>
              </a:defRPr>
            </a:lvl1pPr>
          </a:lstStyle>
          <a:p>
            <a:pPr lvl="0"/>
            <a:r>
              <a:rPr lang="en-US" dirty="0" smtClean="0"/>
              <a:t>Click to enter slide headline</a:t>
            </a:r>
            <a:endParaRPr lang="en-US" dirty="0"/>
          </a:p>
        </p:txBody>
      </p:sp>
      <p:sp>
        <p:nvSpPr>
          <p:cNvPr id="6" name="Slide Number Placeholder 5"/>
          <p:cNvSpPr>
            <a:spLocks noGrp="1"/>
          </p:cNvSpPr>
          <p:nvPr>
            <p:ph type="sldNum" sz="quarter" idx="4"/>
          </p:nvPr>
        </p:nvSpPr>
        <p:spPr>
          <a:xfrm>
            <a:off x="4326296" y="6463466"/>
            <a:ext cx="476740" cy="150894"/>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fld id="{34A249CA-6745-9449-B4AF-7EE778E0295B}" type="slidenum">
              <a:rPr lang="en-US" smtClean="0"/>
              <a:pPr/>
              <a:t>‹#›</a:t>
            </a:fld>
            <a:endParaRPr lang="en-US"/>
          </a:p>
        </p:txBody>
      </p:sp>
      <p:sp>
        <p:nvSpPr>
          <p:cNvPr id="7" name="Text Placeholder 2"/>
          <p:cNvSpPr>
            <a:spLocks noGrp="1"/>
          </p:cNvSpPr>
          <p:nvPr>
            <p:ph type="body" sz="quarter" idx="15" hasCustomPrompt="1"/>
          </p:nvPr>
        </p:nvSpPr>
        <p:spPr>
          <a:xfrm>
            <a:off x="457200" y="5998196"/>
            <a:ext cx="8228962" cy="432718"/>
          </a:xfrm>
          <a:prstGeom prst="rect">
            <a:avLst/>
          </a:prstGeom>
        </p:spPr>
        <p:txBody>
          <a:bodyPr vert="horz" anchor="b"/>
          <a:lstStyle>
            <a:lvl1pPr marL="0" indent="0">
              <a:buNone/>
              <a:defRPr sz="800" baseline="0">
                <a:latin typeface="Arial"/>
                <a:cs typeface="Arial"/>
              </a:defRPr>
            </a:lvl1pPr>
          </a:lstStyle>
          <a:p>
            <a:pPr lvl="0"/>
            <a:r>
              <a:rPr lang="en-US" dirty="0" smtClean="0"/>
              <a:t>Insert footnote information</a:t>
            </a:r>
          </a:p>
        </p:txBody>
      </p:sp>
      <p:sp>
        <p:nvSpPr>
          <p:cNvPr id="8" name="Text Placeholder 12"/>
          <p:cNvSpPr>
            <a:spLocks noGrp="1"/>
          </p:cNvSpPr>
          <p:nvPr>
            <p:ph type="body" sz="quarter" idx="10" hasCustomPrompt="1"/>
          </p:nvPr>
        </p:nvSpPr>
        <p:spPr>
          <a:xfrm>
            <a:off x="457200" y="1102328"/>
            <a:ext cx="8228962" cy="726376"/>
          </a:xfrm>
          <a:prstGeom prst="rect">
            <a:avLst/>
          </a:prstGeom>
        </p:spPr>
        <p:txBody>
          <a:bodyPr vert="horz"/>
          <a:lstStyle>
            <a:lvl1pPr marL="0" indent="0">
              <a:buNone/>
              <a:defRPr sz="1800" b="1" baseline="0">
                <a:latin typeface="Arial"/>
                <a:cs typeface="Arial"/>
              </a:defRPr>
            </a:lvl1pPr>
          </a:lstStyle>
          <a:p>
            <a:pPr lvl="0"/>
            <a:r>
              <a:rPr lang="en-US" dirty="0" smtClean="0"/>
              <a:t>Click to enter subhead</a:t>
            </a:r>
          </a:p>
        </p:txBody>
      </p:sp>
    </p:spTree>
    <p:extLst>
      <p:ext uri="{BB962C8B-B14F-4D97-AF65-F5344CB8AC3E}">
        <p14:creationId xmlns:p14="http://schemas.microsoft.com/office/powerpoint/2010/main" val="4104324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Main-Image or Video">
    <p:spTree>
      <p:nvGrpSpPr>
        <p:cNvPr id="1" name=""/>
        <p:cNvGrpSpPr/>
        <p:nvPr/>
      </p:nvGrpSpPr>
      <p:grpSpPr>
        <a:xfrm>
          <a:off x="0" y="0"/>
          <a:ext cx="0" cy="0"/>
          <a:chOff x="0" y="0"/>
          <a:chExt cx="0" cy="0"/>
        </a:xfrm>
      </p:grpSpPr>
      <p:sp>
        <p:nvSpPr>
          <p:cNvPr id="19" name="Text Placeholder 18"/>
          <p:cNvSpPr>
            <a:spLocks noGrp="1"/>
          </p:cNvSpPr>
          <p:nvPr>
            <p:ph type="body" sz="quarter" idx="11" hasCustomPrompt="1"/>
          </p:nvPr>
        </p:nvSpPr>
        <p:spPr>
          <a:xfrm>
            <a:off x="457200" y="396899"/>
            <a:ext cx="8228962" cy="498979"/>
          </a:xfrm>
          <a:prstGeom prst="rect">
            <a:avLst/>
          </a:prstGeom>
        </p:spPr>
        <p:txBody>
          <a:bodyPr vert="horz" anchor="b"/>
          <a:lstStyle>
            <a:lvl1pPr marL="0" indent="0">
              <a:buNone/>
              <a:defRPr sz="2400" b="1" baseline="0">
                <a:solidFill>
                  <a:srgbClr val="AA5019"/>
                </a:solidFill>
                <a:latin typeface="Arial"/>
                <a:cs typeface="Arial"/>
              </a:defRPr>
            </a:lvl1pPr>
          </a:lstStyle>
          <a:p>
            <a:pPr lvl="0"/>
            <a:r>
              <a:rPr lang="en-US" dirty="0" smtClean="0"/>
              <a:t>Click to enter slide headline</a:t>
            </a:r>
            <a:endParaRPr lang="en-US" dirty="0"/>
          </a:p>
        </p:txBody>
      </p:sp>
      <p:sp>
        <p:nvSpPr>
          <p:cNvPr id="6" name="Slide Number Placeholder 5"/>
          <p:cNvSpPr>
            <a:spLocks noGrp="1"/>
          </p:cNvSpPr>
          <p:nvPr>
            <p:ph type="sldNum" sz="quarter" idx="4"/>
          </p:nvPr>
        </p:nvSpPr>
        <p:spPr>
          <a:xfrm>
            <a:off x="4326296" y="6463466"/>
            <a:ext cx="476740" cy="150894"/>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fld id="{34A249CA-6745-9449-B4AF-7EE778E0295B}" type="slidenum">
              <a:rPr lang="en-US" smtClean="0"/>
              <a:pPr/>
              <a:t>‹#›</a:t>
            </a:fld>
            <a:endParaRPr lang="en-US"/>
          </a:p>
        </p:txBody>
      </p:sp>
    </p:spTree>
    <p:extLst>
      <p:ext uri="{BB962C8B-B14F-4D97-AF65-F5344CB8AC3E}">
        <p14:creationId xmlns:p14="http://schemas.microsoft.com/office/powerpoint/2010/main" val="25805879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de Image &amp; Content">
    <p:spTree>
      <p:nvGrpSpPr>
        <p:cNvPr id="1" name=""/>
        <p:cNvGrpSpPr/>
        <p:nvPr/>
      </p:nvGrpSpPr>
      <p:grpSpPr>
        <a:xfrm>
          <a:off x="0" y="0"/>
          <a:ext cx="0" cy="0"/>
          <a:chOff x="0" y="0"/>
          <a:chExt cx="0" cy="0"/>
        </a:xfrm>
      </p:grpSpPr>
      <p:sp>
        <p:nvSpPr>
          <p:cNvPr id="19" name="Text Placeholder 18"/>
          <p:cNvSpPr>
            <a:spLocks noGrp="1"/>
          </p:cNvSpPr>
          <p:nvPr>
            <p:ph type="body" sz="quarter" idx="11" hasCustomPrompt="1"/>
          </p:nvPr>
        </p:nvSpPr>
        <p:spPr>
          <a:xfrm>
            <a:off x="457200" y="396899"/>
            <a:ext cx="8228962" cy="498979"/>
          </a:xfrm>
          <a:prstGeom prst="rect">
            <a:avLst/>
          </a:prstGeom>
        </p:spPr>
        <p:txBody>
          <a:bodyPr vert="horz" anchor="b"/>
          <a:lstStyle>
            <a:lvl1pPr marL="0" indent="0">
              <a:buNone/>
              <a:defRPr sz="2400" b="1" baseline="0">
                <a:solidFill>
                  <a:srgbClr val="AA5019"/>
                </a:solidFill>
                <a:latin typeface="Arial"/>
                <a:cs typeface="Arial"/>
              </a:defRPr>
            </a:lvl1pPr>
          </a:lstStyle>
          <a:p>
            <a:pPr lvl="0"/>
            <a:r>
              <a:rPr lang="en-US" dirty="0" smtClean="0"/>
              <a:t>Click to enter slide headline</a:t>
            </a:r>
            <a:endParaRPr lang="en-US" dirty="0"/>
          </a:p>
        </p:txBody>
      </p:sp>
      <p:sp>
        <p:nvSpPr>
          <p:cNvPr id="5" name="Picture Placeholder 12"/>
          <p:cNvSpPr>
            <a:spLocks noGrp="1"/>
          </p:cNvSpPr>
          <p:nvPr>
            <p:ph type="pic" sz="quarter" idx="16" hasCustomPrompt="1"/>
          </p:nvPr>
        </p:nvSpPr>
        <p:spPr>
          <a:xfrm>
            <a:off x="457200" y="1303524"/>
            <a:ext cx="2555875" cy="4570712"/>
          </a:xfrm>
          <a:prstGeom prst="rect">
            <a:avLst/>
          </a:prstGeom>
        </p:spPr>
        <p:txBody>
          <a:bodyPr vert="horz"/>
          <a:lstStyle>
            <a:lvl1pPr marL="0" indent="0">
              <a:buNone/>
              <a:defRPr sz="1800" i="1" baseline="0">
                <a:solidFill>
                  <a:schemeClr val="bg1">
                    <a:lumMod val="65000"/>
                  </a:schemeClr>
                </a:solidFill>
                <a:latin typeface="Arial"/>
                <a:cs typeface="Arial"/>
              </a:defRPr>
            </a:lvl1pPr>
          </a:lstStyle>
          <a:p>
            <a:r>
              <a:rPr lang="en-US" dirty="0" smtClean="0"/>
              <a:t>Insert image</a:t>
            </a:r>
            <a:endParaRPr lang="en-US" dirty="0"/>
          </a:p>
        </p:txBody>
      </p:sp>
      <p:sp>
        <p:nvSpPr>
          <p:cNvPr id="6" name="Text Placeholder 12"/>
          <p:cNvSpPr>
            <a:spLocks noGrp="1"/>
          </p:cNvSpPr>
          <p:nvPr>
            <p:ph type="body" sz="quarter" idx="10" hasCustomPrompt="1"/>
          </p:nvPr>
        </p:nvSpPr>
        <p:spPr>
          <a:xfrm>
            <a:off x="3277154" y="1303525"/>
            <a:ext cx="5409007" cy="4570712"/>
          </a:xfrm>
          <a:prstGeom prst="rect">
            <a:avLst/>
          </a:prstGeom>
        </p:spPr>
        <p:txBody>
          <a:bodyPr vert="horz"/>
          <a:lstStyle>
            <a:lvl1pPr marL="0" indent="0">
              <a:buNone/>
              <a:defRPr sz="1800">
                <a:latin typeface="Arial"/>
                <a:cs typeface="Arial"/>
              </a:defRPr>
            </a:lvl1pPr>
          </a:lstStyle>
          <a:p>
            <a:pPr lvl="0"/>
            <a:r>
              <a:rPr lang="en-US" dirty="0" smtClean="0"/>
              <a:t>Click to enter text</a:t>
            </a:r>
            <a:endParaRPr lang="en-US" dirty="0"/>
          </a:p>
        </p:txBody>
      </p:sp>
      <p:sp>
        <p:nvSpPr>
          <p:cNvPr id="7" name="Slide Number Placeholder 5"/>
          <p:cNvSpPr>
            <a:spLocks noGrp="1"/>
          </p:cNvSpPr>
          <p:nvPr>
            <p:ph type="sldNum" sz="quarter" idx="4"/>
          </p:nvPr>
        </p:nvSpPr>
        <p:spPr>
          <a:xfrm>
            <a:off x="4326296" y="6463466"/>
            <a:ext cx="476740" cy="150894"/>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fld id="{34A249CA-6745-9449-B4AF-7EE778E0295B}" type="slidenum">
              <a:rPr lang="en-US" smtClean="0"/>
              <a:pPr/>
              <a:t>‹#›</a:t>
            </a:fld>
            <a:endParaRPr lang="en-US"/>
          </a:p>
        </p:txBody>
      </p:sp>
      <p:sp>
        <p:nvSpPr>
          <p:cNvPr id="8" name="Text Placeholder 2"/>
          <p:cNvSpPr>
            <a:spLocks noGrp="1"/>
          </p:cNvSpPr>
          <p:nvPr>
            <p:ph type="body" sz="quarter" idx="15" hasCustomPrompt="1"/>
          </p:nvPr>
        </p:nvSpPr>
        <p:spPr>
          <a:xfrm>
            <a:off x="457200" y="5998196"/>
            <a:ext cx="8228962" cy="432718"/>
          </a:xfrm>
          <a:prstGeom prst="rect">
            <a:avLst/>
          </a:prstGeom>
        </p:spPr>
        <p:txBody>
          <a:bodyPr vert="horz" anchor="b"/>
          <a:lstStyle>
            <a:lvl1pPr marL="0" indent="0">
              <a:buNone/>
              <a:defRPr sz="800" baseline="0">
                <a:latin typeface="Arial"/>
                <a:cs typeface="Arial"/>
              </a:defRPr>
            </a:lvl1pPr>
          </a:lstStyle>
          <a:p>
            <a:pPr lvl="0"/>
            <a:r>
              <a:rPr lang="en-US" dirty="0" smtClean="0"/>
              <a:t>Insert footnote information</a:t>
            </a:r>
          </a:p>
        </p:txBody>
      </p:sp>
    </p:spTree>
    <p:extLst>
      <p:ext uri="{BB962C8B-B14F-4D97-AF65-F5344CB8AC3E}">
        <p14:creationId xmlns:p14="http://schemas.microsoft.com/office/powerpoint/2010/main" val="2139477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Image or Video">
    <p:spTree>
      <p:nvGrpSpPr>
        <p:cNvPr id="1" name=""/>
        <p:cNvGrpSpPr/>
        <p:nvPr/>
      </p:nvGrpSpPr>
      <p:grpSpPr>
        <a:xfrm>
          <a:off x="0" y="0"/>
          <a:ext cx="0" cy="0"/>
          <a:chOff x="0" y="0"/>
          <a:chExt cx="0" cy="0"/>
        </a:xfrm>
      </p:grpSpPr>
      <p:sp>
        <p:nvSpPr>
          <p:cNvPr id="19" name="Text Placeholder 18"/>
          <p:cNvSpPr>
            <a:spLocks noGrp="1"/>
          </p:cNvSpPr>
          <p:nvPr>
            <p:ph type="body" sz="quarter" idx="11" hasCustomPrompt="1"/>
          </p:nvPr>
        </p:nvSpPr>
        <p:spPr>
          <a:xfrm>
            <a:off x="457200" y="396899"/>
            <a:ext cx="8228962" cy="498979"/>
          </a:xfrm>
          <a:prstGeom prst="rect">
            <a:avLst/>
          </a:prstGeom>
        </p:spPr>
        <p:txBody>
          <a:bodyPr vert="horz" anchor="b"/>
          <a:lstStyle>
            <a:lvl1pPr marL="0" indent="0">
              <a:buNone/>
              <a:defRPr sz="2400" b="1" baseline="0">
                <a:solidFill>
                  <a:srgbClr val="0A3F6B"/>
                </a:solidFill>
                <a:latin typeface="Arial"/>
                <a:cs typeface="Arial"/>
              </a:defRPr>
            </a:lvl1pPr>
          </a:lstStyle>
          <a:p>
            <a:pPr lvl="0"/>
            <a:r>
              <a:rPr lang="en-US" dirty="0" smtClean="0"/>
              <a:t>Click to enter slide headline</a:t>
            </a:r>
            <a:endParaRPr lang="en-US" dirty="0"/>
          </a:p>
        </p:txBody>
      </p:sp>
      <p:sp>
        <p:nvSpPr>
          <p:cNvPr id="6" name="Slide Number Placeholder 5"/>
          <p:cNvSpPr>
            <a:spLocks noGrp="1"/>
          </p:cNvSpPr>
          <p:nvPr>
            <p:ph type="sldNum" sz="quarter" idx="4"/>
          </p:nvPr>
        </p:nvSpPr>
        <p:spPr>
          <a:xfrm>
            <a:off x="4326296" y="6463466"/>
            <a:ext cx="476740" cy="150894"/>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fld id="{34A249CA-6745-9449-B4AF-7EE778E0295B}" type="slidenum">
              <a:rPr lang="en-US" smtClean="0"/>
              <a:pPr/>
              <a:t>‹#›</a:t>
            </a:fld>
            <a:endParaRPr lang="en-US"/>
          </a:p>
        </p:txBody>
      </p:sp>
      <p:sp>
        <p:nvSpPr>
          <p:cNvPr id="7" name="Text Placeholder 2"/>
          <p:cNvSpPr>
            <a:spLocks noGrp="1"/>
          </p:cNvSpPr>
          <p:nvPr>
            <p:ph type="body" sz="quarter" idx="15" hasCustomPrompt="1"/>
          </p:nvPr>
        </p:nvSpPr>
        <p:spPr>
          <a:xfrm>
            <a:off x="457200" y="5998196"/>
            <a:ext cx="8228962" cy="432718"/>
          </a:xfrm>
          <a:prstGeom prst="rect">
            <a:avLst/>
          </a:prstGeom>
        </p:spPr>
        <p:txBody>
          <a:bodyPr vert="horz" anchor="b"/>
          <a:lstStyle>
            <a:lvl1pPr marL="0" indent="0">
              <a:buNone/>
              <a:defRPr sz="800" baseline="0">
                <a:latin typeface="Arial"/>
                <a:cs typeface="Arial"/>
              </a:defRPr>
            </a:lvl1pPr>
          </a:lstStyle>
          <a:p>
            <a:pPr lvl="0"/>
            <a:r>
              <a:rPr lang="en-US" dirty="0" smtClean="0"/>
              <a:t>Insert footnote information</a:t>
            </a:r>
          </a:p>
        </p:txBody>
      </p:sp>
      <p:sp>
        <p:nvSpPr>
          <p:cNvPr id="8" name="Text Placeholder 12"/>
          <p:cNvSpPr>
            <a:spLocks noGrp="1"/>
          </p:cNvSpPr>
          <p:nvPr>
            <p:ph type="body" sz="quarter" idx="10" hasCustomPrompt="1"/>
          </p:nvPr>
        </p:nvSpPr>
        <p:spPr>
          <a:xfrm>
            <a:off x="457200" y="1102328"/>
            <a:ext cx="8228962" cy="726376"/>
          </a:xfrm>
          <a:prstGeom prst="rect">
            <a:avLst/>
          </a:prstGeom>
        </p:spPr>
        <p:txBody>
          <a:bodyPr vert="horz"/>
          <a:lstStyle>
            <a:lvl1pPr marL="0" indent="0">
              <a:buNone/>
              <a:defRPr sz="1800" b="1" baseline="0">
                <a:latin typeface="Arial"/>
                <a:cs typeface="Arial"/>
              </a:defRPr>
            </a:lvl1pPr>
          </a:lstStyle>
          <a:p>
            <a:pPr lvl="0"/>
            <a:r>
              <a:rPr lang="en-US" dirty="0" smtClean="0"/>
              <a:t>Click to enter subhead</a:t>
            </a:r>
          </a:p>
        </p:txBody>
      </p:sp>
    </p:spTree>
    <p:extLst>
      <p:ext uri="{BB962C8B-B14F-4D97-AF65-F5344CB8AC3E}">
        <p14:creationId xmlns:p14="http://schemas.microsoft.com/office/powerpoint/2010/main" val="28936200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AA5019"/>
          </a:solidFill>
          <a:ln>
            <a:noFill/>
          </a:ln>
          <a:extLst/>
        </p:spPr>
        <p:txBody>
          <a:bodyPr wrap="none" lIns="91429" tIns="45714" rIns="91429" bIns="45714" anchor="ctr"/>
          <a:lstStyle/>
          <a:p>
            <a:endParaRPr lang="en-US">
              <a:solidFill>
                <a:srgbClr val="6CB33F"/>
              </a:solidFill>
            </a:endParaRPr>
          </a:p>
        </p:txBody>
      </p:sp>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9" name="Text Placeholder 12"/>
          <p:cNvSpPr>
            <a:spLocks noGrp="1"/>
          </p:cNvSpPr>
          <p:nvPr>
            <p:ph type="body" sz="quarter" idx="10" hasCustomPrompt="1"/>
          </p:nvPr>
        </p:nvSpPr>
        <p:spPr>
          <a:xfrm>
            <a:off x="457200" y="4727325"/>
            <a:ext cx="8228962" cy="757980"/>
          </a:xfrm>
          <a:prstGeom prst="rect">
            <a:avLst/>
          </a:prstGeom>
        </p:spPr>
        <p:txBody>
          <a:bodyPr vert="horz"/>
          <a:lstStyle>
            <a:lvl1pPr marL="0" indent="0">
              <a:buNone/>
              <a:defRPr sz="1800" baseline="0">
                <a:solidFill>
                  <a:srgbClr val="FFFFFF"/>
                </a:solidFill>
                <a:latin typeface="Arial"/>
                <a:cs typeface="Arial"/>
              </a:defRPr>
            </a:lvl1pPr>
          </a:lstStyle>
          <a:p>
            <a:pPr lvl="0"/>
            <a:r>
              <a:rPr lang="en-US" dirty="0" smtClean="0"/>
              <a:t>— Click to enter market fact source</a:t>
            </a:r>
            <a:endParaRPr lang="en-US" dirty="0"/>
          </a:p>
        </p:txBody>
      </p:sp>
      <p:sp>
        <p:nvSpPr>
          <p:cNvPr id="10" name="Text Placeholder 18"/>
          <p:cNvSpPr>
            <a:spLocks noGrp="1"/>
          </p:cNvSpPr>
          <p:nvPr>
            <p:ph type="body" sz="quarter" idx="11" hasCustomPrompt="1"/>
          </p:nvPr>
        </p:nvSpPr>
        <p:spPr>
          <a:xfrm>
            <a:off x="457200" y="1447272"/>
            <a:ext cx="8228962" cy="3122815"/>
          </a:xfrm>
          <a:prstGeom prst="rect">
            <a:avLst/>
          </a:prstGeom>
        </p:spPr>
        <p:txBody>
          <a:bodyPr vert="horz"/>
          <a:lstStyle>
            <a:lvl1pPr marL="0" indent="0">
              <a:buNone/>
              <a:defRPr sz="2400" b="1" baseline="0">
                <a:solidFill>
                  <a:srgbClr val="FFFFFF"/>
                </a:solidFill>
                <a:latin typeface="Arial"/>
                <a:cs typeface="Arial"/>
              </a:defRPr>
            </a:lvl1pPr>
          </a:lstStyle>
          <a:p>
            <a:pPr lvl="0"/>
            <a:r>
              <a:rPr lang="en-US" dirty="0" smtClean="0"/>
              <a:t>Click to enter market fact text</a:t>
            </a:r>
            <a:endParaRPr lang="en-US" dirty="0"/>
          </a:p>
        </p:txBody>
      </p:sp>
      <p:pic>
        <p:nvPicPr>
          <p:cNvPr id="3" name="Picture 2" descr="MF_quo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125" y="353592"/>
            <a:ext cx="963195" cy="963195"/>
          </a:xfrm>
          <a:prstGeom prst="rect">
            <a:avLst/>
          </a:prstGeom>
        </p:spPr>
      </p:pic>
      <p:pic>
        <p:nvPicPr>
          <p:cNvPr id="12" name="Picture 11" descr="Icon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4645" y="6315944"/>
            <a:ext cx="2005026" cy="271743"/>
          </a:xfrm>
          <a:prstGeom prst="rect">
            <a:avLst/>
          </a:prstGeom>
        </p:spPr>
      </p:pic>
    </p:spTree>
    <p:extLst>
      <p:ext uri="{BB962C8B-B14F-4D97-AF65-F5344CB8AC3E}">
        <p14:creationId xmlns:p14="http://schemas.microsoft.com/office/powerpoint/2010/main" val="25790472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tistic/Market Fact">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AA5019"/>
          </a:solidFill>
          <a:ln>
            <a:noFill/>
          </a:ln>
          <a:extLst/>
        </p:spPr>
        <p:txBody>
          <a:bodyPr wrap="none" lIns="91429" tIns="45714" rIns="91429" bIns="45714" anchor="ctr"/>
          <a:lstStyle/>
          <a:p>
            <a:endParaRPr lang="en-US">
              <a:solidFill>
                <a:srgbClr val="6CB33F"/>
              </a:solidFill>
            </a:endParaRPr>
          </a:p>
        </p:txBody>
      </p:sp>
      <p:pic>
        <p:nvPicPr>
          <p:cNvPr id="13" name="Picture 12" descr="MF_percentag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125" y="353592"/>
            <a:ext cx="963195" cy="963195"/>
          </a:xfrm>
          <a:prstGeom prst="rect">
            <a:avLst/>
          </a:prstGeom>
        </p:spPr>
      </p:pic>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9" name="Text Placeholder 12"/>
          <p:cNvSpPr>
            <a:spLocks noGrp="1"/>
          </p:cNvSpPr>
          <p:nvPr>
            <p:ph type="body" sz="quarter" idx="10" hasCustomPrompt="1"/>
          </p:nvPr>
        </p:nvSpPr>
        <p:spPr>
          <a:xfrm>
            <a:off x="457200" y="4727325"/>
            <a:ext cx="8228962" cy="757980"/>
          </a:xfrm>
          <a:prstGeom prst="rect">
            <a:avLst/>
          </a:prstGeom>
        </p:spPr>
        <p:txBody>
          <a:bodyPr vert="horz"/>
          <a:lstStyle>
            <a:lvl1pPr marL="0" indent="0">
              <a:buNone/>
              <a:defRPr sz="1800" baseline="0">
                <a:solidFill>
                  <a:srgbClr val="FFFFFF"/>
                </a:solidFill>
                <a:latin typeface="Arial"/>
                <a:cs typeface="Arial"/>
              </a:defRPr>
            </a:lvl1pPr>
          </a:lstStyle>
          <a:p>
            <a:pPr lvl="0"/>
            <a:r>
              <a:rPr lang="en-US" dirty="0" smtClean="0"/>
              <a:t>— Click to enter market fact source</a:t>
            </a:r>
            <a:endParaRPr lang="en-US" dirty="0"/>
          </a:p>
        </p:txBody>
      </p:sp>
      <p:sp>
        <p:nvSpPr>
          <p:cNvPr id="10" name="Text Placeholder 18"/>
          <p:cNvSpPr>
            <a:spLocks noGrp="1"/>
          </p:cNvSpPr>
          <p:nvPr>
            <p:ph type="body" sz="quarter" idx="11" hasCustomPrompt="1"/>
          </p:nvPr>
        </p:nvSpPr>
        <p:spPr>
          <a:xfrm>
            <a:off x="457200" y="1447272"/>
            <a:ext cx="8228962" cy="3122815"/>
          </a:xfrm>
          <a:prstGeom prst="rect">
            <a:avLst/>
          </a:prstGeom>
        </p:spPr>
        <p:txBody>
          <a:bodyPr vert="horz"/>
          <a:lstStyle>
            <a:lvl1pPr marL="0" indent="0">
              <a:buNone/>
              <a:defRPr sz="2400" b="1" baseline="0">
                <a:solidFill>
                  <a:srgbClr val="FFFFFF"/>
                </a:solidFill>
                <a:latin typeface="Arial"/>
                <a:cs typeface="Arial"/>
              </a:defRPr>
            </a:lvl1pPr>
          </a:lstStyle>
          <a:p>
            <a:pPr lvl="0"/>
            <a:r>
              <a:rPr lang="en-US" dirty="0" smtClean="0"/>
              <a:t>Click to enter market fact text</a:t>
            </a:r>
            <a:endParaRPr lang="en-US" dirty="0"/>
          </a:p>
        </p:txBody>
      </p:sp>
      <p:pic>
        <p:nvPicPr>
          <p:cNvPr id="14" name="Picture 13" descr="Icon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4645" y="6315944"/>
            <a:ext cx="2005026" cy="271743"/>
          </a:xfrm>
          <a:prstGeom prst="rect">
            <a:avLst/>
          </a:prstGeom>
        </p:spPr>
      </p:pic>
    </p:spTree>
    <p:extLst>
      <p:ext uri="{BB962C8B-B14F-4D97-AF65-F5344CB8AC3E}">
        <p14:creationId xmlns:p14="http://schemas.microsoft.com/office/powerpoint/2010/main" val="30793169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agnifier">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AA5019"/>
          </a:solidFill>
          <a:ln>
            <a:noFill/>
          </a:ln>
          <a:extLst/>
        </p:spPr>
        <p:txBody>
          <a:bodyPr wrap="none" lIns="91429" tIns="45714" rIns="91429" bIns="45714" anchor="ctr"/>
          <a:lstStyle/>
          <a:p>
            <a:endParaRPr lang="en-US">
              <a:solidFill>
                <a:srgbClr val="6CB33F"/>
              </a:solidFill>
            </a:endParaRPr>
          </a:p>
        </p:txBody>
      </p:sp>
      <p:pic>
        <p:nvPicPr>
          <p:cNvPr id="12" name="Picture 11" descr="MF_observatio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125" y="353592"/>
            <a:ext cx="963195" cy="963195"/>
          </a:xfrm>
          <a:prstGeom prst="rect">
            <a:avLst/>
          </a:prstGeom>
        </p:spPr>
      </p:pic>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9" name="Text Placeholder 12"/>
          <p:cNvSpPr>
            <a:spLocks noGrp="1"/>
          </p:cNvSpPr>
          <p:nvPr>
            <p:ph type="body" sz="quarter" idx="10" hasCustomPrompt="1"/>
          </p:nvPr>
        </p:nvSpPr>
        <p:spPr>
          <a:xfrm>
            <a:off x="457200" y="4727325"/>
            <a:ext cx="8228962" cy="757980"/>
          </a:xfrm>
          <a:prstGeom prst="rect">
            <a:avLst/>
          </a:prstGeom>
        </p:spPr>
        <p:txBody>
          <a:bodyPr vert="horz"/>
          <a:lstStyle>
            <a:lvl1pPr marL="0" indent="0">
              <a:buNone/>
              <a:defRPr sz="1800" baseline="0">
                <a:solidFill>
                  <a:srgbClr val="FFFFFF"/>
                </a:solidFill>
                <a:latin typeface="Arial"/>
                <a:cs typeface="Arial"/>
              </a:defRPr>
            </a:lvl1pPr>
          </a:lstStyle>
          <a:p>
            <a:pPr lvl="0"/>
            <a:r>
              <a:rPr lang="en-US" dirty="0" smtClean="0"/>
              <a:t>— Click to enter market fact source</a:t>
            </a:r>
            <a:endParaRPr lang="en-US" dirty="0"/>
          </a:p>
        </p:txBody>
      </p:sp>
      <p:sp>
        <p:nvSpPr>
          <p:cNvPr id="10" name="Text Placeholder 18"/>
          <p:cNvSpPr>
            <a:spLocks noGrp="1"/>
          </p:cNvSpPr>
          <p:nvPr>
            <p:ph type="body" sz="quarter" idx="11" hasCustomPrompt="1"/>
          </p:nvPr>
        </p:nvSpPr>
        <p:spPr>
          <a:xfrm>
            <a:off x="457200" y="1447272"/>
            <a:ext cx="8228962" cy="3122815"/>
          </a:xfrm>
          <a:prstGeom prst="rect">
            <a:avLst/>
          </a:prstGeom>
        </p:spPr>
        <p:txBody>
          <a:bodyPr vert="horz"/>
          <a:lstStyle>
            <a:lvl1pPr marL="0" indent="0">
              <a:buNone/>
              <a:defRPr sz="2400" b="1" baseline="0">
                <a:solidFill>
                  <a:srgbClr val="FFFFFF"/>
                </a:solidFill>
                <a:latin typeface="Arial"/>
                <a:cs typeface="Arial"/>
              </a:defRPr>
            </a:lvl1pPr>
          </a:lstStyle>
          <a:p>
            <a:pPr lvl="0"/>
            <a:r>
              <a:rPr lang="en-US" dirty="0" smtClean="0"/>
              <a:t>Click to enter market fact text</a:t>
            </a:r>
            <a:endParaRPr lang="en-US" dirty="0"/>
          </a:p>
        </p:txBody>
      </p:sp>
      <p:pic>
        <p:nvPicPr>
          <p:cNvPr id="13" name="Picture 12" descr="Icon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4645" y="6315944"/>
            <a:ext cx="2005026" cy="271743"/>
          </a:xfrm>
          <a:prstGeom prst="rect">
            <a:avLst/>
          </a:prstGeom>
        </p:spPr>
      </p:pic>
    </p:spTree>
    <p:extLst>
      <p:ext uri="{BB962C8B-B14F-4D97-AF65-F5344CB8AC3E}">
        <p14:creationId xmlns:p14="http://schemas.microsoft.com/office/powerpoint/2010/main" val="7524470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00566B"/>
          </a:solidFill>
          <a:ln>
            <a:noFill/>
          </a:ln>
          <a:extLst/>
        </p:spPr>
        <p:txBody>
          <a:bodyPr wrap="none" lIns="91429" tIns="45714" rIns="91429" bIns="45714" anchor="ctr"/>
          <a:lstStyle/>
          <a:p>
            <a:endParaRPr lang="en-US">
              <a:solidFill>
                <a:srgbClr val="6CB33F"/>
              </a:solidFill>
            </a:endParaRPr>
          </a:p>
        </p:txBody>
      </p:sp>
      <p:sp>
        <p:nvSpPr>
          <p:cNvPr id="11" name="Rectangle 10"/>
          <p:cNvSpPr/>
          <p:nvPr userDrawn="1"/>
        </p:nvSpPr>
        <p:spPr>
          <a:xfrm>
            <a:off x="288636" y="254000"/>
            <a:ext cx="8547353" cy="2874211"/>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10" name="Text Placeholder 18"/>
          <p:cNvSpPr>
            <a:spLocks noGrp="1"/>
          </p:cNvSpPr>
          <p:nvPr>
            <p:ph type="body" sz="quarter" idx="11" hasCustomPrompt="1"/>
          </p:nvPr>
        </p:nvSpPr>
        <p:spPr>
          <a:xfrm>
            <a:off x="363623" y="559468"/>
            <a:ext cx="8392691" cy="1226406"/>
          </a:xfrm>
          <a:prstGeom prst="rect">
            <a:avLst/>
          </a:prstGeom>
        </p:spPr>
        <p:txBody>
          <a:bodyPr vert="horz" anchor="b"/>
          <a:lstStyle>
            <a:lvl1pPr marL="0" indent="0">
              <a:buNone/>
              <a:defRPr sz="3200" b="1" baseline="0">
                <a:solidFill>
                  <a:srgbClr val="00566B"/>
                </a:solidFill>
                <a:latin typeface="Arial"/>
                <a:cs typeface="Arial"/>
              </a:defRPr>
            </a:lvl1pPr>
          </a:lstStyle>
          <a:p>
            <a:pPr lvl="0"/>
            <a:r>
              <a:rPr lang="en-US" dirty="0" smtClean="0"/>
              <a:t>Click to enter presentation title</a:t>
            </a:r>
          </a:p>
        </p:txBody>
      </p:sp>
      <p:sp>
        <p:nvSpPr>
          <p:cNvPr id="12" name="Text Placeholder 12"/>
          <p:cNvSpPr>
            <a:spLocks noGrp="1"/>
          </p:cNvSpPr>
          <p:nvPr>
            <p:ph type="body" sz="quarter" idx="12" hasCustomPrompt="1"/>
          </p:nvPr>
        </p:nvSpPr>
        <p:spPr>
          <a:xfrm>
            <a:off x="363623" y="2246155"/>
            <a:ext cx="3125535" cy="414167"/>
          </a:xfrm>
          <a:prstGeom prst="rect">
            <a:avLst/>
          </a:prstGeom>
        </p:spPr>
        <p:txBody>
          <a:bodyPr vert="horz"/>
          <a:lstStyle>
            <a:lvl1pPr marL="0" indent="0">
              <a:buNone/>
              <a:defRPr sz="2000" b="1" baseline="0">
                <a:solidFill>
                  <a:srgbClr val="00566B"/>
                </a:solidFill>
                <a:latin typeface="Arial"/>
                <a:cs typeface="Arial"/>
              </a:defRPr>
            </a:lvl1pPr>
          </a:lstStyle>
          <a:p>
            <a:pPr lvl="0"/>
            <a:r>
              <a:rPr lang="en-US" dirty="0" smtClean="0"/>
              <a:t>Presenter name</a:t>
            </a:r>
          </a:p>
        </p:txBody>
      </p:sp>
      <p:sp>
        <p:nvSpPr>
          <p:cNvPr id="13" name="Text Placeholder 12"/>
          <p:cNvSpPr>
            <a:spLocks noGrp="1"/>
          </p:cNvSpPr>
          <p:nvPr>
            <p:ph type="body" sz="quarter" idx="13" hasCustomPrompt="1"/>
          </p:nvPr>
        </p:nvSpPr>
        <p:spPr>
          <a:xfrm>
            <a:off x="4352760" y="2246155"/>
            <a:ext cx="3125535" cy="414167"/>
          </a:xfrm>
          <a:prstGeom prst="rect">
            <a:avLst/>
          </a:prstGeom>
        </p:spPr>
        <p:txBody>
          <a:bodyPr vert="horz"/>
          <a:lstStyle>
            <a:lvl1pPr marL="0" indent="0">
              <a:buNone/>
              <a:defRPr sz="2000" b="1" baseline="0">
                <a:solidFill>
                  <a:srgbClr val="00566B"/>
                </a:solidFill>
                <a:latin typeface="Arial"/>
                <a:cs typeface="Arial"/>
              </a:defRPr>
            </a:lvl1pPr>
          </a:lstStyle>
          <a:p>
            <a:pPr lvl="0"/>
            <a:r>
              <a:rPr lang="en-US" dirty="0" smtClean="0"/>
              <a:t>Presenter name</a:t>
            </a:r>
          </a:p>
        </p:txBody>
      </p:sp>
      <p:sp>
        <p:nvSpPr>
          <p:cNvPr id="14" name="Text Placeholder 12"/>
          <p:cNvSpPr>
            <a:spLocks noGrp="1"/>
          </p:cNvSpPr>
          <p:nvPr>
            <p:ph type="body" sz="quarter" idx="14" hasCustomPrompt="1"/>
          </p:nvPr>
        </p:nvSpPr>
        <p:spPr>
          <a:xfrm>
            <a:off x="363623" y="2572353"/>
            <a:ext cx="3125535" cy="414167"/>
          </a:xfrm>
          <a:prstGeom prst="rect">
            <a:avLst/>
          </a:prstGeom>
        </p:spPr>
        <p:txBody>
          <a:bodyPr vert="horz"/>
          <a:lstStyle>
            <a:lvl1pPr marL="0" indent="0">
              <a:buNone/>
              <a:defRPr sz="1600" b="0" baseline="0">
                <a:solidFill>
                  <a:srgbClr val="00566B"/>
                </a:solidFill>
                <a:latin typeface="Arial"/>
                <a:cs typeface="Arial"/>
              </a:defRPr>
            </a:lvl1pPr>
          </a:lstStyle>
          <a:p>
            <a:pPr lvl="0"/>
            <a:r>
              <a:rPr lang="en-US" dirty="0" smtClean="0"/>
              <a:t>Presenter title</a:t>
            </a:r>
          </a:p>
        </p:txBody>
      </p:sp>
      <p:sp>
        <p:nvSpPr>
          <p:cNvPr id="15" name="Text Placeholder 12"/>
          <p:cNvSpPr>
            <a:spLocks noGrp="1"/>
          </p:cNvSpPr>
          <p:nvPr>
            <p:ph type="body" sz="quarter" idx="15" hasCustomPrompt="1"/>
          </p:nvPr>
        </p:nvSpPr>
        <p:spPr>
          <a:xfrm>
            <a:off x="4352760" y="2572353"/>
            <a:ext cx="3125535" cy="414167"/>
          </a:xfrm>
          <a:prstGeom prst="rect">
            <a:avLst/>
          </a:prstGeom>
        </p:spPr>
        <p:txBody>
          <a:bodyPr vert="horz"/>
          <a:lstStyle>
            <a:lvl1pPr marL="0" indent="0">
              <a:buNone/>
              <a:defRPr sz="1600" b="0" baseline="0">
                <a:solidFill>
                  <a:srgbClr val="00566B"/>
                </a:solidFill>
                <a:latin typeface="Arial"/>
                <a:cs typeface="Arial"/>
              </a:defRPr>
            </a:lvl1pPr>
          </a:lstStyle>
          <a:p>
            <a:pPr lvl="0"/>
            <a:r>
              <a:rPr lang="en-US" dirty="0" smtClean="0"/>
              <a:t>Presenter title</a:t>
            </a:r>
          </a:p>
        </p:txBody>
      </p:sp>
      <p:cxnSp>
        <p:nvCxnSpPr>
          <p:cNvPr id="16" name="Straight Connector 15"/>
          <p:cNvCxnSpPr/>
          <p:nvPr userDrawn="1"/>
        </p:nvCxnSpPr>
        <p:spPr>
          <a:xfrm>
            <a:off x="390359" y="1933586"/>
            <a:ext cx="8365956" cy="0"/>
          </a:xfrm>
          <a:prstGeom prst="line">
            <a:avLst/>
          </a:prstGeom>
          <a:ln w="130175" cmpd="sng">
            <a:solidFill>
              <a:srgbClr val="00566B"/>
            </a:solidFill>
          </a:ln>
        </p:spPr>
        <p:style>
          <a:lnRef idx="1">
            <a:schemeClr val="dk1"/>
          </a:lnRef>
          <a:fillRef idx="0">
            <a:schemeClr val="dk1"/>
          </a:fillRef>
          <a:effectRef idx="0">
            <a:schemeClr val="dk1"/>
          </a:effectRef>
          <a:fontRef idx="minor">
            <a:schemeClr val="tx1"/>
          </a:fontRef>
        </p:style>
      </p:cxnSp>
      <p:pic>
        <p:nvPicPr>
          <p:cNvPr id="17" name="Picture 16" descr="Icon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2404" y="6171978"/>
            <a:ext cx="3067266" cy="415710"/>
          </a:xfrm>
          <a:prstGeom prst="rect">
            <a:avLst/>
          </a:prstGeom>
        </p:spPr>
      </p:pic>
    </p:spTree>
    <p:extLst>
      <p:ext uri="{BB962C8B-B14F-4D97-AF65-F5344CB8AC3E}">
        <p14:creationId xmlns:p14="http://schemas.microsoft.com/office/powerpoint/2010/main" val="23171024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00566B"/>
          </a:solidFill>
          <a:ln>
            <a:noFill/>
          </a:ln>
          <a:extLst/>
        </p:spPr>
        <p:txBody>
          <a:bodyPr wrap="none" lIns="91429" tIns="45714" rIns="91429" bIns="45714" anchor="ctr"/>
          <a:lstStyle/>
          <a:p>
            <a:endParaRPr lang="en-US">
              <a:solidFill>
                <a:srgbClr val="6CB33F"/>
              </a:solidFill>
            </a:endParaRPr>
          </a:p>
        </p:txBody>
      </p:sp>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10" name="Text Placeholder 18"/>
          <p:cNvSpPr>
            <a:spLocks noGrp="1"/>
          </p:cNvSpPr>
          <p:nvPr>
            <p:ph type="body" sz="quarter" idx="11" hasCustomPrompt="1"/>
          </p:nvPr>
        </p:nvSpPr>
        <p:spPr>
          <a:xfrm>
            <a:off x="363623" y="1687910"/>
            <a:ext cx="8392691" cy="664932"/>
          </a:xfrm>
          <a:prstGeom prst="rect">
            <a:avLst/>
          </a:prstGeom>
        </p:spPr>
        <p:txBody>
          <a:bodyPr vert="horz" anchor="b"/>
          <a:lstStyle>
            <a:lvl1pPr marL="0" indent="0">
              <a:buNone/>
              <a:defRPr sz="3200" b="1" baseline="0">
                <a:solidFill>
                  <a:schemeClr val="bg1"/>
                </a:solidFill>
                <a:latin typeface="Arial"/>
                <a:cs typeface="Arial"/>
              </a:defRPr>
            </a:lvl1pPr>
          </a:lstStyle>
          <a:p>
            <a:pPr lvl="0"/>
            <a:r>
              <a:rPr lang="en-US" dirty="0" smtClean="0"/>
              <a:t>Click to enter section divider title</a:t>
            </a:r>
          </a:p>
        </p:txBody>
      </p:sp>
      <p:cxnSp>
        <p:nvCxnSpPr>
          <p:cNvPr id="16" name="Straight Connector 15"/>
          <p:cNvCxnSpPr/>
          <p:nvPr userDrawn="1"/>
        </p:nvCxnSpPr>
        <p:spPr>
          <a:xfrm>
            <a:off x="390359" y="2414851"/>
            <a:ext cx="8365956" cy="0"/>
          </a:xfrm>
          <a:prstGeom prst="line">
            <a:avLst/>
          </a:prstGeom>
          <a:ln w="130175" cmpd="sng">
            <a:solidFill>
              <a:schemeClr val="bg1"/>
            </a:solidFill>
          </a:ln>
        </p:spPr>
        <p:style>
          <a:lnRef idx="1">
            <a:schemeClr val="dk1"/>
          </a:lnRef>
          <a:fillRef idx="0">
            <a:schemeClr val="dk1"/>
          </a:fillRef>
          <a:effectRef idx="0">
            <a:schemeClr val="dk1"/>
          </a:effectRef>
          <a:fontRef idx="minor">
            <a:schemeClr val="tx1"/>
          </a:fontRef>
        </p:style>
      </p:cxnSp>
      <p:pic>
        <p:nvPicPr>
          <p:cNvPr id="9" name="Picture 8" descr="Icon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2404" y="6171978"/>
            <a:ext cx="3067266" cy="415710"/>
          </a:xfrm>
          <a:prstGeom prst="rect">
            <a:avLst/>
          </a:prstGeom>
        </p:spPr>
      </p:pic>
    </p:spTree>
    <p:extLst>
      <p:ext uri="{BB962C8B-B14F-4D97-AF65-F5344CB8AC3E}">
        <p14:creationId xmlns:p14="http://schemas.microsoft.com/office/powerpoint/2010/main" val="2935825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ain-Image or Video">
    <p:spTree>
      <p:nvGrpSpPr>
        <p:cNvPr id="1" name=""/>
        <p:cNvGrpSpPr/>
        <p:nvPr/>
      </p:nvGrpSpPr>
      <p:grpSpPr>
        <a:xfrm>
          <a:off x="0" y="0"/>
          <a:ext cx="0" cy="0"/>
          <a:chOff x="0" y="0"/>
          <a:chExt cx="0" cy="0"/>
        </a:xfrm>
      </p:grpSpPr>
      <p:sp>
        <p:nvSpPr>
          <p:cNvPr id="19" name="Text Placeholder 18"/>
          <p:cNvSpPr>
            <a:spLocks noGrp="1"/>
          </p:cNvSpPr>
          <p:nvPr>
            <p:ph type="body" sz="quarter" idx="11" hasCustomPrompt="1"/>
          </p:nvPr>
        </p:nvSpPr>
        <p:spPr>
          <a:xfrm>
            <a:off x="457200" y="396899"/>
            <a:ext cx="8228962" cy="498979"/>
          </a:xfrm>
          <a:prstGeom prst="rect">
            <a:avLst/>
          </a:prstGeom>
        </p:spPr>
        <p:txBody>
          <a:bodyPr vert="horz" anchor="b"/>
          <a:lstStyle>
            <a:lvl1pPr marL="0" indent="0">
              <a:buNone/>
              <a:defRPr sz="2400" b="1" baseline="0">
                <a:solidFill>
                  <a:srgbClr val="00566B"/>
                </a:solidFill>
                <a:latin typeface="Arial"/>
                <a:cs typeface="Arial"/>
              </a:defRPr>
            </a:lvl1pPr>
          </a:lstStyle>
          <a:p>
            <a:pPr lvl="0"/>
            <a:r>
              <a:rPr lang="en-US" dirty="0" smtClean="0"/>
              <a:t>Click to enter slide headline</a:t>
            </a:r>
            <a:endParaRPr lang="en-US" dirty="0"/>
          </a:p>
        </p:txBody>
      </p:sp>
      <p:sp>
        <p:nvSpPr>
          <p:cNvPr id="6" name="Slide Number Placeholder 5"/>
          <p:cNvSpPr>
            <a:spLocks noGrp="1"/>
          </p:cNvSpPr>
          <p:nvPr>
            <p:ph type="sldNum" sz="quarter" idx="4"/>
          </p:nvPr>
        </p:nvSpPr>
        <p:spPr>
          <a:xfrm>
            <a:off x="4326296" y="6463466"/>
            <a:ext cx="476740" cy="150894"/>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fld id="{34A249CA-6745-9449-B4AF-7EE778E0295B}" type="slidenum">
              <a:rPr lang="en-US" smtClean="0"/>
              <a:pPr/>
              <a:t>‹#›</a:t>
            </a:fld>
            <a:endParaRPr lang="en-US"/>
          </a:p>
        </p:txBody>
      </p:sp>
      <p:sp>
        <p:nvSpPr>
          <p:cNvPr id="7" name="Text Placeholder 2"/>
          <p:cNvSpPr>
            <a:spLocks noGrp="1"/>
          </p:cNvSpPr>
          <p:nvPr>
            <p:ph type="body" sz="quarter" idx="15" hasCustomPrompt="1"/>
          </p:nvPr>
        </p:nvSpPr>
        <p:spPr>
          <a:xfrm>
            <a:off x="457200" y="5998196"/>
            <a:ext cx="8228962" cy="432718"/>
          </a:xfrm>
          <a:prstGeom prst="rect">
            <a:avLst/>
          </a:prstGeom>
        </p:spPr>
        <p:txBody>
          <a:bodyPr vert="horz" anchor="b"/>
          <a:lstStyle>
            <a:lvl1pPr marL="0" indent="0">
              <a:buNone/>
              <a:defRPr sz="800" baseline="0">
                <a:latin typeface="Arial"/>
                <a:cs typeface="Arial"/>
              </a:defRPr>
            </a:lvl1pPr>
          </a:lstStyle>
          <a:p>
            <a:pPr lvl="0"/>
            <a:r>
              <a:rPr lang="en-US" dirty="0" smtClean="0"/>
              <a:t>Insert footnote information</a:t>
            </a:r>
          </a:p>
        </p:txBody>
      </p:sp>
      <p:sp>
        <p:nvSpPr>
          <p:cNvPr id="8" name="Text Placeholder 12"/>
          <p:cNvSpPr>
            <a:spLocks noGrp="1"/>
          </p:cNvSpPr>
          <p:nvPr>
            <p:ph type="body" sz="quarter" idx="10" hasCustomPrompt="1"/>
          </p:nvPr>
        </p:nvSpPr>
        <p:spPr>
          <a:xfrm>
            <a:off x="457200" y="1102328"/>
            <a:ext cx="8228962" cy="726376"/>
          </a:xfrm>
          <a:prstGeom prst="rect">
            <a:avLst/>
          </a:prstGeom>
        </p:spPr>
        <p:txBody>
          <a:bodyPr vert="horz"/>
          <a:lstStyle>
            <a:lvl1pPr marL="0" indent="0">
              <a:buNone/>
              <a:defRPr sz="1800" b="1" baseline="0">
                <a:latin typeface="Arial"/>
                <a:cs typeface="Arial"/>
              </a:defRPr>
            </a:lvl1pPr>
          </a:lstStyle>
          <a:p>
            <a:pPr lvl="0"/>
            <a:r>
              <a:rPr lang="en-US" dirty="0" smtClean="0"/>
              <a:t>Click to enter subhead</a:t>
            </a:r>
          </a:p>
        </p:txBody>
      </p:sp>
    </p:spTree>
    <p:extLst>
      <p:ext uri="{BB962C8B-B14F-4D97-AF65-F5344CB8AC3E}">
        <p14:creationId xmlns:p14="http://schemas.microsoft.com/office/powerpoint/2010/main" val="493977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Main-Image or Video">
    <p:spTree>
      <p:nvGrpSpPr>
        <p:cNvPr id="1" name=""/>
        <p:cNvGrpSpPr/>
        <p:nvPr/>
      </p:nvGrpSpPr>
      <p:grpSpPr>
        <a:xfrm>
          <a:off x="0" y="0"/>
          <a:ext cx="0" cy="0"/>
          <a:chOff x="0" y="0"/>
          <a:chExt cx="0" cy="0"/>
        </a:xfrm>
      </p:grpSpPr>
      <p:sp>
        <p:nvSpPr>
          <p:cNvPr id="19" name="Text Placeholder 18"/>
          <p:cNvSpPr>
            <a:spLocks noGrp="1"/>
          </p:cNvSpPr>
          <p:nvPr>
            <p:ph type="body" sz="quarter" idx="11" hasCustomPrompt="1"/>
          </p:nvPr>
        </p:nvSpPr>
        <p:spPr>
          <a:xfrm>
            <a:off x="457200" y="396899"/>
            <a:ext cx="8228962" cy="498979"/>
          </a:xfrm>
          <a:prstGeom prst="rect">
            <a:avLst/>
          </a:prstGeom>
        </p:spPr>
        <p:txBody>
          <a:bodyPr vert="horz" anchor="b"/>
          <a:lstStyle>
            <a:lvl1pPr marL="0" indent="0">
              <a:buNone/>
              <a:defRPr sz="2400" b="1" baseline="0">
                <a:solidFill>
                  <a:srgbClr val="00566B"/>
                </a:solidFill>
                <a:latin typeface="Arial"/>
                <a:cs typeface="Arial"/>
              </a:defRPr>
            </a:lvl1pPr>
          </a:lstStyle>
          <a:p>
            <a:pPr lvl="0"/>
            <a:r>
              <a:rPr lang="en-US" dirty="0" smtClean="0"/>
              <a:t>Click to enter slide headline</a:t>
            </a:r>
            <a:endParaRPr lang="en-US" dirty="0"/>
          </a:p>
        </p:txBody>
      </p:sp>
      <p:sp>
        <p:nvSpPr>
          <p:cNvPr id="6" name="Slide Number Placeholder 5"/>
          <p:cNvSpPr>
            <a:spLocks noGrp="1"/>
          </p:cNvSpPr>
          <p:nvPr>
            <p:ph type="sldNum" sz="quarter" idx="4"/>
          </p:nvPr>
        </p:nvSpPr>
        <p:spPr>
          <a:xfrm>
            <a:off x="4326296" y="6463466"/>
            <a:ext cx="476740" cy="150894"/>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fld id="{34A249CA-6745-9449-B4AF-7EE778E0295B}" type="slidenum">
              <a:rPr lang="en-US" smtClean="0"/>
              <a:pPr/>
              <a:t>‹#›</a:t>
            </a:fld>
            <a:endParaRPr lang="en-US"/>
          </a:p>
        </p:txBody>
      </p:sp>
    </p:spTree>
    <p:extLst>
      <p:ext uri="{BB962C8B-B14F-4D97-AF65-F5344CB8AC3E}">
        <p14:creationId xmlns:p14="http://schemas.microsoft.com/office/powerpoint/2010/main" val="38208988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de Image &amp; Content">
    <p:spTree>
      <p:nvGrpSpPr>
        <p:cNvPr id="1" name=""/>
        <p:cNvGrpSpPr/>
        <p:nvPr/>
      </p:nvGrpSpPr>
      <p:grpSpPr>
        <a:xfrm>
          <a:off x="0" y="0"/>
          <a:ext cx="0" cy="0"/>
          <a:chOff x="0" y="0"/>
          <a:chExt cx="0" cy="0"/>
        </a:xfrm>
      </p:grpSpPr>
      <p:sp>
        <p:nvSpPr>
          <p:cNvPr id="19" name="Text Placeholder 18"/>
          <p:cNvSpPr>
            <a:spLocks noGrp="1"/>
          </p:cNvSpPr>
          <p:nvPr>
            <p:ph type="body" sz="quarter" idx="11" hasCustomPrompt="1"/>
          </p:nvPr>
        </p:nvSpPr>
        <p:spPr>
          <a:xfrm>
            <a:off x="457200" y="396899"/>
            <a:ext cx="8228962" cy="498979"/>
          </a:xfrm>
          <a:prstGeom prst="rect">
            <a:avLst/>
          </a:prstGeom>
        </p:spPr>
        <p:txBody>
          <a:bodyPr vert="horz" anchor="b"/>
          <a:lstStyle>
            <a:lvl1pPr marL="0" indent="0">
              <a:buNone/>
              <a:defRPr sz="2400" b="1" baseline="0">
                <a:solidFill>
                  <a:srgbClr val="00566B"/>
                </a:solidFill>
                <a:latin typeface="Arial"/>
                <a:cs typeface="Arial"/>
              </a:defRPr>
            </a:lvl1pPr>
          </a:lstStyle>
          <a:p>
            <a:pPr lvl="0"/>
            <a:r>
              <a:rPr lang="en-US" dirty="0" smtClean="0"/>
              <a:t>Click to enter slide headline</a:t>
            </a:r>
            <a:endParaRPr lang="en-US" dirty="0"/>
          </a:p>
        </p:txBody>
      </p:sp>
      <p:sp>
        <p:nvSpPr>
          <p:cNvPr id="5" name="Picture Placeholder 12"/>
          <p:cNvSpPr>
            <a:spLocks noGrp="1"/>
          </p:cNvSpPr>
          <p:nvPr>
            <p:ph type="pic" sz="quarter" idx="16" hasCustomPrompt="1"/>
          </p:nvPr>
        </p:nvSpPr>
        <p:spPr>
          <a:xfrm>
            <a:off x="457200" y="1303524"/>
            <a:ext cx="2555875" cy="4570712"/>
          </a:xfrm>
          <a:prstGeom prst="rect">
            <a:avLst/>
          </a:prstGeom>
        </p:spPr>
        <p:txBody>
          <a:bodyPr vert="horz"/>
          <a:lstStyle>
            <a:lvl1pPr marL="0" indent="0">
              <a:buNone/>
              <a:defRPr sz="1800" i="1" baseline="0">
                <a:solidFill>
                  <a:schemeClr val="bg1">
                    <a:lumMod val="65000"/>
                  </a:schemeClr>
                </a:solidFill>
                <a:latin typeface="Arial"/>
                <a:cs typeface="Arial"/>
              </a:defRPr>
            </a:lvl1pPr>
          </a:lstStyle>
          <a:p>
            <a:r>
              <a:rPr lang="en-US" dirty="0" smtClean="0"/>
              <a:t>Insert image</a:t>
            </a:r>
            <a:endParaRPr lang="en-US" dirty="0"/>
          </a:p>
        </p:txBody>
      </p:sp>
      <p:sp>
        <p:nvSpPr>
          <p:cNvPr id="6" name="Text Placeholder 12"/>
          <p:cNvSpPr>
            <a:spLocks noGrp="1"/>
          </p:cNvSpPr>
          <p:nvPr>
            <p:ph type="body" sz="quarter" idx="10" hasCustomPrompt="1"/>
          </p:nvPr>
        </p:nvSpPr>
        <p:spPr>
          <a:xfrm>
            <a:off x="3277154" y="1303525"/>
            <a:ext cx="5409007" cy="4570712"/>
          </a:xfrm>
          <a:prstGeom prst="rect">
            <a:avLst/>
          </a:prstGeom>
        </p:spPr>
        <p:txBody>
          <a:bodyPr vert="horz"/>
          <a:lstStyle>
            <a:lvl1pPr marL="0" indent="0">
              <a:buNone/>
              <a:defRPr sz="1800">
                <a:latin typeface="Arial"/>
                <a:cs typeface="Arial"/>
              </a:defRPr>
            </a:lvl1pPr>
          </a:lstStyle>
          <a:p>
            <a:pPr lvl="0"/>
            <a:r>
              <a:rPr lang="en-US" dirty="0" smtClean="0"/>
              <a:t>Click to enter text</a:t>
            </a:r>
            <a:endParaRPr lang="en-US" dirty="0"/>
          </a:p>
        </p:txBody>
      </p:sp>
      <p:sp>
        <p:nvSpPr>
          <p:cNvPr id="7" name="Slide Number Placeholder 5"/>
          <p:cNvSpPr>
            <a:spLocks noGrp="1"/>
          </p:cNvSpPr>
          <p:nvPr>
            <p:ph type="sldNum" sz="quarter" idx="4"/>
          </p:nvPr>
        </p:nvSpPr>
        <p:spPr>
          <a:xfrm>
            <a:off x="4326296" y="6463466"/>
            <a:ext cx="476740" cy="150894"/>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fld id="{34A249CA-6745-9449-B4AF-7EE778E0295B}" type="slidenum">
              <a:rPr lang="en-US" smtClean="0"/>
              <a:pPr/>
              <a:t>‹#›</a:t>
            </a:fld>
            <a:endParaRPr lang="en-US"/>
          </a:p>
        </p:txBody>
      </p:sp>
      <p:sp>
        <p:nvSpPr>
          <p:cNvPr id="8" name="Text Placeholder 2"/>
          <p:cNvSpPr>
            <a:spLocks noGrp="1"/>
          </p:cNvSpPr>
          <p:nvPr>
            <p:ph type="body" sz="quarter" idx="15" hasCustomPrompt="1"/>
          </p:nvPr>
        </p:nvSpPr>
        <p:spPr>
          <a:xfrm>
            <a:off x="457200" y="5998196"/>
            <a:ext cx="8228962" cy="432718"/>
          </a:xfrm>
          <a:prstGeom prst="rect">
            <a:avLst/>
          </a:prstGeom>
        </p:spPr>
        <p:txBody>
          <a:bodyPr vert="horz" anchor="b"/>
          <a:lstStyle>
            <a:lvl1pPr marL="0" indent="0">
              <a:buNone/>
              <a:defRPr sz="800" baseline="0">
                <a:latin typeface="Arial"/>
                <a:cs typeface="Arial"/>
              </a:defRPr>
            </a:lvl1pPr>
          </a:lstStyle>
          <a:p>
            <a:pPr lvl="0"/>
            <a:r>
              <a:rPr lang="en-US" dirty="0" smtClean="0"/>
              <a:t>Insert footnote information</a:t>
            </a:r>
          </a:p>
        </p:txBody>
      </p:sp>
    </p:spTree>
    <p:extLst>
      <p:ext uri="{BB962C8B-B14F-4D97-AF65-F5344CB8AC3E}">
        <p14:creationId xmlns:p14="http://schemas.microsoft.com/office/powerpoint/2010/main" val="9314578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00566B"/>
          </a:solidFill>
          <a:ln>
            <a:noFill/>
          </a:ln>
          <a:extLst/>
        </p:spPr>
        <p:txBody>
          <a:bodyPr wrap="none" lIns="91429" tIns="45714" rIns="91429" bIns="45714" anchor="ctr"/>
          <a:lstStyle/>
          <a:p>
            <a:endParaRPr lang="en-US">
              <a:solidFill>
                <a:srgbClr val="6CB33F"/>
              </a:solidFill>
            </a:endParaRPr>
          </a:p>
        </p:txBody>
      </p:sp>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9" name="Text Placeholder 12"/>
          <p:cNvSpPr>
            <a:spLocks noGrp="1"/>
          </p:cNvSpPr>
          <p:nvPr>
            <p:ph type="body" sz="quarter" idx="10" hasCustomPrompt="1"/>
          </p:nvPr>
        </p:nvSpPr>
        <p:spPr>
          <a:xfrm>
            <a:off x="457200" y="4727325"/>
            <a:ext cx="8228962" cy="757980"/>
          </a:xfrm>
          <a:prstGeom prst="rect">
            <a:avLst/>
          </a:prstGeom>
        </p:spPr>
        <p:txBody>
          <a:bodyPr vert="horz"/>
          <a:lstStyle>
            <a:lvl1pPr marL="0" indent="0">
              <a:buNone/>
              <a:defRPr sz="1800" baseline="0">
                <a:solidFill>
                  <a:srgbClr val="FFFFFF"/>
                </a:solidFill>
                <a:latin typeface="Arial"/>
                <a:cs typeface="Arial"/>
              </a:defRPr>
            </a:lvl1pPr>
          </a:lstStyle>
          <a:p>
            <a:pPr lvl="0"/>
            <a:r>
              <a:rPr lang="en-US" dirty="0" smtClean="0"/>
              <a:t>— Click to enter market fact source</a:t>
            </a:r>
            <a:endParaRPr lang="en-US" dirty="0"/>
          </a:p>
        </p:txBody>
      </p:sp>
      <p:sp>
        <p:nvSpPr>
          <p:cNvPr id="10" name="Text Placeholder 18"/>
          <p:cNvSpPr>
            <a:spLocks noGrp="1"/>
          </p:cNvSpPr>
          <p:nvPr>
            <p:ph type="body" sz="quarter" idx="11" hasCustomPrompt="1"/>
          </p:nvPr>
        </p:nvSpPr>
        <p:spPr>
          <a:xfrm>
            <a:off x="457200" y="1447272"/>
            <a:ext cx="8228962" cy="3122815"/>
          </a:xfrm>
          <a:prstGeom prst="rect">
            <a:avLst/>
          </a:prstGeom>
        </p:spPr>
        <p:txBody>
          <a:bodyPr vert="horz"/>
          <a:lstStyle>
            <a:lvl1pPr marL="0" indent="0">
              <a:buNone/>
              <a:defRPr sz="2400" b="1" baseline="0">
                <a:solidFill>
                  <a:srgbClr val="FFFFFF"/>
                </a:solidFill>
                <a:latin typeface="Arial"/>
                <a:cs typeface="Arial"/>
              </a:defRPr>
            </a:lvl1pPr>
          </a:lstStyle>
          <a:p>
            <a:pPr lvl="0"/>
            <a:r>
              <a:rPr lang="en-US" dirty="0" smtClean="0"/>
              <a:t>Click to enter market fact text</a:t>
            </a:r>
            <a:endParaRPr lang="en-US" dirty="0"/>
          </a:p>
        </p:txBody>
      </p:sp>
      <p:pic>
        <p:nvPicPr>
          <p:cNvPr id="3" name="Picture 2" descr="MF_quo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125" y="353592"/>
            <a:ext cx="963195" cy="963195"/>
          </a:xfrm>
          <a:prstGeom prst="rect">
            <a:avLst/>
          </a:prstGeom>
        </p:spPr>
      </p:pic>
      <p:pic>
        <p:nvPicPr>
          <p:cNvPr id="12" name="Picture 11" descr="Icon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4645" y="6315944"/>
            <a:ext cx="2005026" cy="271743"/>
          </a:xfrm>
          <a:prstGeom prst="rect">
            <a:avLst/>
          </a:prstGeom>
        </p:spPr>
      </p:pic>
    </p:spTree>
    <p:extLst>
      <p:ext uri="{BB962C8B-B14F-4D97-AF65-F5344CB8AC3E}">
        <p14:creationId xmlns:p14="http://schemas.microsoft.com/office/powerpoint/2010/main" val="32755065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istic/Market Fact">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00566B"/>
          </a:solidFill>
          <a:ln>
            <a:noFill/>
          </a:ln>
          <a:extLst/>
        </p:spPr>
        <p:txBody>
          <a:bodyPr wrap="none" lIns="91429" tIns="45714" rIns="91429" bIns="45714" anchor="ctr"/>
          <a:lstStyle/>
          <a:p>
            <a:endParaRPr lang="en-US">
              <a:solidFill>
                <a:srgbClr val="6CB33F"/>
              </a:solidFill>
            </a:endParaRPr>
          </a:p>
        </p:txBody>
      </p:sp>
      <p:pic>
        <p:nvPicPr>
          <p:cNvPr id="13" name="Picture 12" descr="MF_percentag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125" y="353592"/>
            <a:ext cx="963195" cy="963195"/>
          </a:xfrm>
          <a:prstGeom prst="rect">
            <a:avLst/>
          </a:prstGeom>
        </p:spPr>
      </p:pic>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9" name="Text Placeholder 12"/>
          <p:cNvSpPr>
            <a:spLocks noGrp="1"/>
          </p:cNvSpPr>
          <p:nvPr>
            <p:ph type="body" sz="quarter" idx="10" hasCustomPrompt="1"/>
          </p:nvPr>
        </p:nvSpPr>
        <p:spPr>
          <a:xfrm>
            <a:off x="457200" y="4727325"/>
            <a:ext cx="8228962" cy="757980"/>
          </a:xfrm>
          <a:prstGeom prst="rect">
            <a:avLst/>
          </a:prstGeom>
        </p:spPr>
        <p:txBody>
          <a:bodyPr vert="horz"/>
          <a:lstStyle>
            <a:lvl1pPr marL="0" indent="0">
              <a:buNone/>
              <a:defRPr sz="1800" baseline="0">
                <a:solidFill>
                  <a:srgbClr val="FFFFFF"/>
                </a:solidFill>
                <a:latin typeface="Arial"/>
                <a:cs typeface="Arial"/>
              </a:defRPr>
            </a:lvl1pPr>
          </a:lstStyle>
          <a:p>
            <a:pPr lvl="0"/>
            <a:r>
              <a:rPr lang="en-US" dirty="0" smtClean="0"/>
              <a:t>— Click to enter market fact source</a:t>
            </a:r>
            <a:endParaRPr lang="en-US" dirty="0"/>
          </a:p>
        </p:txBody>
      </p:sp>
      <p:sp>
        <p:nvSpPr>
          <p:cNvPr id="10" name="Text Placeholder 18"/>
          <p:cNvSpPr>
            <a:spLocks noGrp="1"/>
          </p:cNvSpPr>
          <p:nvPr>
            <p:ph type="body" sz="quarter" idx="11" hasCustomPrompt="1"/>
          </p:nvPr>
        </p:nvSpPr>
        <p:spPr>
          <a:xfrm>
            <a:off x="457200" y="1447272"/>
            <a:ext cx="8228962" cy="3122815"/>
          </a:xfrm>
          <a:prstGeom prst="rect">
            <a:avLst/>
          </a:prstGeom>
        </p:spPr>
        <p:txBody>
          <a:bodyPr vert="horz"/>
          <a:lstStyle>
            <a:lvl1pPr marL="0" indent="0">
              <a:buNone/>
              <a:defRPr sz="2400" b="1" baseline="0">
                <a:solidFill>
                  <a:srgbClr val="FFFFFF"/>
                </a:solidFill>
                <a:latin typeface="Arial"/>
                <a:cs typeface="Arial"/>
              </a:defRPr>
            </a:lvl1pPr>
          </a:lstStyle>
          <a:p>
            <a:pPr lvl="0"/>
            <a:r>
              <a:rPr lang="en-US" dirty="0" smtClean="0"/>
              <a:t>Click to enter market fact text</a:t>
            </a:r>
            <a:endParaRPr lang="en-US" dirty="0"/>
          </a:p>
        </p:txBody>
      </p:sp>
      <p:pic>
        <p:nvPicPr>
          <p:cNvPr id="12" name="Picture 11" descr="Icon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4645" y="6315944"/>
            <a:ext cx="2005026" cy="271743"/>
          </a:xfrm>
          <a:prstGeom prst="rect">
            <a:avLst/>
          </a:prstGeom>
        </p:spPr>
      </p:pic>
    </p:spTree>
    <p:extLst>
      <p:ext uri="{BB962C8B-B14F-4D97-AF65-F5344CB8AC3E}">
        <p14:creationId xmlns:p14="http://schemas.microsoft.com/office/powerpoint/2010/main" val="4027912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Main-Image or Video">
    <p:spTree>
      <p:nvGrpSpPr>
        <p:cNvPr id="1" name=""/>
        <p:cNvGrpSpPr/>
        <p:nvPr/>
      </p:nvGrpSpPr>
      <p:grpSpPr>
        <a:xfrm>
          <a:off x="0" y="0"/>
          <a:ext cx="0" cy="0"/>
          <a:chOff x="0" y="0"/>
          <a:chExt cx="0" cy="0"/>
        </a:xfrm>
      </p:grpSpPr>
      <p:sp>
        <p:nvSpPr>
          <p:cNvPr id="19" name="Text Placeholder 18"/>
          <p:cNvSpPr>
            <a:spLocks noGrp="1"/>
          </p:cNvSpPr>
          <p:nvPr>
            <p:ph type="body" sz="quarter" idx="11" hasCustomPrompt="1"/>
          </p:nvPr>
        </p:nvSpPr>
        <p:spPr>
          <a:xfrm>
            <a:off x="457200" y="396899"/>
            <a:ext cx="8228962" cy="498979"/>
          </a:xfrm>
          <a:prstGeom prst="rect">
            <a:avLst/>
          </a:prstGeom>
        </p:spPr>
        <p:txBody>
          <a:bodyPr vert="horz" anchor="b"/>
          <a:lstStyle>
            <a:lvl1pPr marL="0" indent="0">
              <a:buNone/>
              <a:defRPr sz="2400" b="1" baseline="0">
                <a:solidFill>
                  <a:srgbClr val="0A3F6B"/>
                </a:solidFill>
                <a:latin typeface="Arial"/>
                <a:cs typeface="Arial"/>
              </a:defRPr>
            </a:lvl1pPr>
          </a:lstStyle>
          <a:p>
            <a:pPr lvl="0"/>
            <a:r>
              <a:rPr lang="en-US" dirty="0" smtClean="0"/>
              <a:t>Click to enter slide headline</a:t>
            </a:r>
            <a:endParaRPr lang="en-US" dirty="0"/>
          </a:p>
        </p:txBody>
      </p:sp>
      <p:sp>
        <p:nvSpPr>
          <p:cNvPr id="6" name="Slide Number Placeholder 5"/>
          <p:cNvSpPr>
            <a:spLocks noGrp="1"/>
          </p:cNvSpPr>
          <p:nvPr>
            <p:ph type="sldNum" sz="quarter" idx="4"/>
          </p:nvPr>
        </p:nvSpPr>
        <p:spPr>
          <a:xfrm>
            <a:off x="4326296" y="6463466"/>
            <a:ext cx="476740" cy="150894"/>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fld id="{34A249CA-6745-9449-B4AF-7EE778E0295B}" type="slidenum">
              <a:rPr lang="en-US" smtClean="0"/>
              <a:pPr/>
              <a:t>‹#›</a:t>
            </a:fld>
            <a:endParaRPr lang="en-US"/>
          </a:p>
        </p:txBody>
      </p:sp>
    </p:spTree>
    <p:extLst>
      <p:ext uri="{BB962C8B-B14F-4D97-AF65-F5344CB8AC3E}">
        <p14:creationId xmlns:p14="http://schemas.microsoft.com/office/powerpoint/2010/main" val="32179863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agnifier">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00566B"/>
          </a:solidFill>
          <a:ln>
            <a:noFill/>
          </a:ln>
          <a:extLst/>
        </p:spPr>
        <p:txBody>
          <a:bodyPr wrap="none" lIns="91429" tIns="45714" rIns="91429" bIns="45714" anchor="ctr"/>
          <a:lstStyle/>
          <a:p>
            <a:endParaRPr lang="en-US">
              <a:solidFill>
                <a:srgbClr val="6CB33F"/>
              </a:solidFill>
            </a:endParaRPr>
          </a:p>
        </p:txBody>
      </p:sp>
      <p:pic>
        <p:nvPicPr>
          <p:cNvPr id="12" name="Picture 11" descr="MF_observatio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125" y="353592"/>
            <a:ext cx="963195" cy="963195"/>
          </a:xfrm>
          <a:prstGeom prst="rect">
            <a:avLst/>
          </a:prstGeom>
        </p:spPr>
      </p:pic>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9" name="Text Placeholder 12"/>
          <p:cNvSpPr>
            <a:spLocks noGrp="1"/>
          </p:cNvSpPr>
          <p:nvPr>
            <p:ph type="body" sz="quarter" idx="10" hasCustomPrompt="1"/>
          </p:nvPr>
        </p:nvSpPr>
        <p:spPr>
          <a:xfrm>
            <a:off x="457200" y="4727325"/>
            <a:ext cx="8228962" cy="757980"/>
          </a:xfrm>
          <a:prstGeom prst="rect">
            <a:avLst/>
          </a:prstGeom>
        </p:spPr>
        <p:txBody>
          <a:bodyPr vert="horz"/>
          <a:lstStyle>
            <a:lvl1pPr marL="0" indent="0">
              <a:buNone/>
              <a:defRPr sz="1800" baseline="0">
                <a:solidFill>
                  <a:srgbClr val="FFFFFF"/>
                </a:solidFill>
                <a:latin typeface="Arial"/>
                <a:cs typeface="Arial"/>
              </a:defRPr>
            </a:lvl1pPr>
          </a:lstStyle>
          <a:p>
            <a:pPr lvl="0"/>
            <a:r>
              <a:rPr lang="en-US" dirty="0" smtClean="0"/>
              <a:t>— Click to enter market fact source</a:t>
            </a:r>
            <a:endParaRPr lang="en-US" dirty="0"/>
          </a:p>
        </p:txBody>
      </p:sp>
      <p:sp>
        <p:nvSpPr>
          <p:cNvPr id="10" name="Text Placeholder 18"/>
          <p:cNvSpPr>
            <a:spLocks noGrp="1"/>
          </p:cNvSpPr>
          <p:nvPr>
            <p:ph type="body" sz="quarter" idx="11" hasCustomPrompt="1"/>
          </p:nvPr>
        </p:nvSpPr>
        <p:spPr>
          <a:xfrm>
            <a:off x="457200" y="1447272"/>
            <a:ext cx="8228962" cy="3122815"/>
          </a:xfrm>
          <a:prstGeom prst="rect">
            <a:avLst/>
          </a:prstGeom>
        </p:spPr>
        <p:txBody>
          <a:bodyPr vert="horz"/>
          <a:lstStyle>
            <a:lvl1pPr marL="0" indent="0">
              <a:buNone/>
              <a:defRPr sz="2400" b="1" baseline="0">
                <a:solidFill>
                  <a:srgbClr val="FFFFFF"/>
                </a:solidFill>
                <a:latin typeface="Arial"/>
                <a:cs typeface="Arial"/>
              </a:defRPr>
            </a:lvl1pPr>
          </a:lstStyle>
          <a:p>
            <a:pPr lvl="0"/>
            <a:r>
              <a:rPr lang="en-US" dirty="0" smtClean="0"/>
              <a:t>Click to enter market fact text</a:t>
            </a:r>
            <a:endParaRPr lang="en-US" dirty="0"/>
          </a:p>
        </p:txBody>
      </p:sp>
      <p:pic>
        <p:nvPicPr>
          <p:cNvPr id="13" name="Picture 12" descr="Icon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4645" y="6315944"/>
            <a:ext cx="2005026" cy="271743"/>
          </a:xfrm>
          <a:prstGeom prst="rect">
            <a:avLst/>
          </a:prstGeom>
        </p:spPr>
      </p:pic>
    </p:spTree>
    <p:extLst>
      <p:ext uri="{BB962C8B-B14F-4D97-AF65-F5344CB8AC3E}">
        <p14:creationId xmlns:p14="http://schemas.microsoft.com/office/powerpoint/2010/main" val="3154018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de Image &amp; Content">
    <p:spTree>
      <p:nvGrpSpPr>
        <p:cNvPr id="1" name=""/>
        <p:cNvGrpSpPr/>
        <p:nvPr/>
      </p:nvGrpSpPr>
      <p:grpSpPr>
        <a:xfrm>
          <a:off x="0" y="0"/>
          <a:ext cx="0" cy="0"/>
          <a:chOff x="0" y="0"/>
          <a:chExt cx="0" cy="0"/>
        </a:xfrm>
      </p:grpSpPr>
      <p:sp>
        <p:nvSpPr>
          <p:cNvPr id="19" name="Text Placeholder 18"/>
          <p:cNvSpPr>
            <a:spLocks noGrp="1"/>
          </p:cNvSpPr>
          <p:nvPr>
            <p:ph type="body" sz="quarter" idx="11" hasCustomPrompt="1"/>
          </p:nvPr>
        </p:nvSpPr>
        <p:spPr>
          <a:xfrm>
            <a:off x="457200" y="396899"/>
            <a:ext cx="8228962" cy="498979"/>
          </a:xfrm>
          <a:prstGeom prst="rect">
            <a:avLst/>
          </a:prstGeom>
        </p:spPr>
        <p:txBody>
          <a:bodyPr vert="horz" anchor="b"/>
          <a:lstStyle>
            <a:lvl1pPr marL="0" indent="0">
              <a:buNone/>
              <a:defRPr sz="2400" b="1" baseline="0">
                <a:solidFill>
                  <a:srgbClr val="0A3F6B"/>
                </a:solidFill>
                <a:latin typeface="Arial"/>
                <a:cs typeface="Arial"/>
              </a:defRPr>
            </a:lvl1pPr>
          </a:lstStyle>
          <a:p>
            <a:pPr lvl="0"/>
            <a:r>
              <a:rPr lang="en-US" dirty="0" smtClean="0"/>
              <a:t>Click to enter slide headline</a:t>
            </a:r>
            <a:endParaRPr lang="en-US" dirty="0"/>
          </a:p>
        </p:txBody>
      </p:sp>
      <p:sp>
        <p:nvSpPr>
          <p:cNvPr id="5" name="Picture Placeholder 12"/>
          <p:cNvSpPr>
            <a:spLocks noGrp="1"/>
          </p:cNvSpPr>
          <p:nvPr>
            <p:ph type="pic" sz="quarter" idx="16" hasCustomPrompt="1"/>
          </p:nvPr>
        </p:nvSpPr>
        <p:spPr>
          <a:xfrm>
            <a:off x="457200" y="1303524"/>
            <a:ext cx="2555875" cy="4570712"/>
          </a:xfrm>
          <a:prstGeom prst="rect">
            <a:avLst/>
          </a:prstGeom>
        </p:spPr>
        <p:txBody>
          <a:bodyPr vert="horz"/>
          <a:lstStyle>
            <a:lvl1pPr marL="0" indent="0">
              <a:buNone/>
              <a:defRPr sz="1800" i="1" baseline="0">
                <a:solidFill>
                  <a:schemeClr val="bg1">
                    <a:lumMod val="65000"/>
                  </a:schemeClr>
                </a:solidFill>
                <a:latin typeface="Arial"/>
                <a:cs typeface="Arial"/>
              </a:defRPr>
            </a:lvl1pPr>
          </a:lstStyle>
          <a:p>
            <a:r>
              <a:rPr lang="en-US" dirty="0" smtClean="0"/>
              <a:t>Insert image</a:t>
            </a:r>
            <a:endParaRPr lang="en-US" dirty="0"/>
          </a:p>
        </p:txBody>
      </p:sp>
      <p:sp>
        <p:nvSpPr>
          <p:cNvPr id="6" name="Text Placeholder 12"/>
          <p:cNvSpPr>
            <a:spLocks noGrp="1"/>
          </p:cNvSpPr>
          <p:nvPr>
            <p:ph type="body" sz="quarter" idx="10" hasCustomPrompt="1"/>
          </p:nvPr>
        </p:nvSpPr>
        <p:spPr>
          <a:xfrm>
            <a:off x="3277154" y="1303525"/>
            <a:ext cx="5409007" cy="4570712"/>
          </a:xfrm>
          <a:prstGeom prst="rect">
            <a:avLst/>
          </a:prstGeom>
        </p:spPr>
        <p:txBody>
          <a:bodyPr vert="horz"/>
          <a:lstStyle>
            <a:lvl1pPr marL="0" indent="0">
              <a:buNone/>
              <a:defRPr sz="1800">
                <a:latin typeface="Arial"/>
                <a:cs typeface="Arial"/>
              </a:defRPr>
            </a:lvl1pPr>
          </a:lstStyle>
          <a:p>
            <a:pPr lvl="0"/>
            <a:r>
              <a:rPr lang="en-US" dirty="0" smtClean="0"/>
              <a:t>Click to enter text</a:t>
            </a:r>
            <a:endParaRPr lang="en-US" dirty="0"/>
          </a:p>
        </p:txBody>
      </p:sp>
      <p:sp>
        <p:nvSpPr>
          <p:cNvPr id="7" name="Slide Number Placeholder 5"/>
          <p:cNvSpPr>
            <a:spLocks noGrp="1"/>
          </p:cNvSpPr>
          <p:nvPr>
            <p:ph type="sldNum" sz="quarter" idx="4"/>
          </p:nvPr>
        </p:nvSpPr>
        <p:spPr>
          <a:xfrm>
            <a:off x="4326296" y="6463466"/>
            <a:ext cx="476740" cy="150894"/>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fld id="{34A249CA-6745-9449-B4AF-7EE778E0295B}" type="slidenum">
              <a:rPr lang="en-US" smtClean="0"/>
              <a:pPr/>
              <a:t>‹#›</a:t>
            </a:fld>
            <a:endParaRPr lang="en-US"/>
          </a:p>
        </p:txBody>
      </p:sp>
      <p:sp>
        <p:nvSpPr>
          <p:cNvPr id="8" name="Text Placeholder 2"/>
          <p:cNvSpPr>
            <a:spLocks noGrp="1"/>
          </p:cNvSpPr>
          <p:nvPr>
            <p:ph type="body" sz="quarter" idx="15" hasCustomPrompt="1"/>
          </p:nvPr>
        </p:nvSpPr>
        <p:spPr>
          <a:xfrm>
            <a:off x="457200" y="5998196"/>
            <a:ext cx="8228962" cy="432718"/>
          </a:xfrm>
          <a:prstGeom prst="rect">
            <a:avLst/>
          </a:prstGeom>
        </p:spPr>
        <p:txBody>
          <a:bodyPr vert="horz" anchor="b"/>
          <a:lstStyle>
            <a:lvl1pPr marL="0" indent="0">
              <a:buNone/>
              <a:defRPr sz="800" baseline="0">
                <a:latin typeface="Arial"/>
                <a:cs typeface="Arial"/>
              </a:defRPr>
            </a:lvl1pPr>
          </a:lstStyle>
          <a:p>
            <a:pPr lvl="0"/>
            <a:r>
              <a:rPr lang="en-US" dirty="0" smtClean="0"/>
              <a:t>Insert footnote information</a:t>
            </a:r>
          </a:p>
        </p:txBody>
      </p:sp>
    </p:spTree>
    <p:extLst>
      <p:ext uri="{BB962C8B-B14F-4D97-AF65-F5344CB8AC3E}">
        <p14:creationId xmlns:p14="http://schemas.microsoft.com/office/powerpoint/2010/main" val="1189579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0A3F6B"/>
          </a:solidFill>
          <a:ln>
            <a:noFill/>
          </a:ln>
          <a:extLst/>
        </p:spPr>
        <p:txBody>
          <a:bodyPr wrap="none" lIns="91429" tIns="45714" rIns="91429" bIns="45714" anchor="ctr"/>
          <a:lstStyle/>
          <a:p>
            <a:endParaRPr lang="en-US">
              <a:solidFill>
                <a:srgbClr val="6CB33F"/>
              </a:solidFill>
            </a:endParaRPr>
          </a:p>
        </p:txBody>
      </p:sp>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9" name="Text Placeholder 12"/>
          <p:cNvSpPr>
            <a:spLocks noGrp="1"/>
          </p:cNvSpPr>
          <p:nvPr>
            <p:ph type="body" sz="quarter" idx="10" hasCustomPrompt="1"/>
          </p:nvPr>
        </p:nvSpPr>
        <p:spPr>
          <a:xfrm>
            <a:off x="457200" y="4727325"/>
            <a:ext cx="8228962" cy="757980"/>
          </a:xfrm>
          <a:prstGeom prst="rect">
            <a:avLst/>
          </a:prstGeom>
        </p:spPr>
        <p:txBody>
          <a:bodyPr vert="horz"/>
          <a:lstStyle>
            <a:lvl1pPr marL="0" indent="0">
              <a:buNone/>
              <a:defRPr sz="1800" baseline="0">
                <a:solidFill>
                  <a:srgbClr val="FFFFFF"/>
                </a:solidFill>
                <a:latin typeface="Arial"/>
                <a:cs typeface="Arial"/>
              </a:defRPr>
            </a:lvl1pPr>
          </a:lstStyle>
          <a:p>
            <a:pPr lvl="0"/>
            <a:r>
              <a:rPr lang="en-US" dirty="0" smtClean="0"/>
              <a:t>— Click to enter market fact source</a:t>
            </a:r>
            <a:endParaRPr lang="en-US" dirty="0"/>
          </a:p>
        </p:txBody>
      </p:sp>
      <p:sp>
        <p:nvSpPr>
          <p:cNvPr id="10" name="Text Placeholder 18"/>
          <p:cNvSpPr>
            <a:spLocks noGrp="1"/>
          </p:cNvSpPr>
          <p:nvPr>
            <p:ph type="body" sz="quarter" idx="11" hasCustomPrompt="1"/>
          </p:nvPr>
        </p:nvSpPr>
        <p:spPr>
          <a:xfrm>
            <a:off x="457200" y="1447272"/>
            <a:ext cx="8228962" cy="3122815"/>
          </a:xfrm>
          <a:prstGeom prst="rect">
            <a:avLst/>
          </a:prstGeom>
        </p:spPr>
        <p:txBody>
          <a:bodyPr vert="horz"/>
          <a:lstStyle>
            <a:lvl1pPr marL="0" indent="0">
              <a:buNone/>
              <a:defRPr sz="2400" b="1" baseline="0">
                <a:solidFill>
                  <a:srgbClr val="FFFFFF"/>
                </a:solidFill>
                <a:latin typeface="Arial"/>
                <a:cs typeface="Arial"/>
              </a:defRPr>
            </a:lvl1pPr>
          </a:lstStyle>
          <a:p>
            <a:pPr lvl="0"/>
            <a:r>
              <a:rPr lang="en-US" dirty="0" smtClean="0"/>
              <a:t>Click to enter market fact text</a:t>
            </a:r>
            <a:endParaRPr lang="en-US" dirty="0"/>
          </a:p>
        </p:txBody>
      </p:sp>
      <p:pic>
        <p:nvPicPr>
          <p:cNvPr id="3" name="Picture 2" descr="MF_quo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125" y="353592"/>
            <a:ext cx="963195" cy="963195"/>
          </a:xfrm>
          <a:prstGeom prst="rect">
            <a:avLst/>
          </a:prstGeom>
        </p:spPr>
      </p:pic>
      <p:pic>
        <p:nvPicPr>
          <p:cNvPr id="12" name="Picture 11" descr="Icon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4645" y="6315944"/>
            <a:ext cx="2005026" cy="271743"/>
          </a:xfrm>
          <a:prstGeom prst="rect">
            <a:avLst/>
          </a:prstGeom>
        </p:spPr>
      </p:pic>
    </p:spTree>
    <p:extLst>
      <p:ext uri="{BB962C8B-B14F-4D97-AF65-F5344CB8AC3E}">
        <p14:creationId xmlns:p14="http://schemas.microsoft.com/office/powerpoint/2010/main" val="3086882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tistic/Market Fact">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0A3F6B"/>
          </a:solidFill>
          <a:ln>
            <a:noFill/>
          </a:ln>
          <a:extLst/>
        </p:spPr>
        <p:txBody>
          <a:bodyPr wrap="none" lIns="91429" tIns="45714" rIns="91429" bIns="45714" anchor="ctr"/>
          <a:lstStyle/>
          <a:p>
            <a:endParaRPr lang="en-US">
              <a:solidFill>
                <a:srgbClr val="6CB33F"/>
              </a:solidFill>
            </a:endParaRPr>
          </a:p>
        </p:txBody>
      </p:sp>
      <p:pic>
        <p:nvPicPr>
          <p:cNvPr id="13" name="Picture 12" descr="MF_percentag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125" y="353592"/>
            <a:ext cx="963195" cy="963195"/>
          </a:xfrm>
          <a:prstGeom prst="rect">
            <a:avLst/>
          </a:prstGeom>
        </p:spPr>
      </p:pic>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9" name="Text Placeholder 12"/>
          <p:cNvSpPr>
            <a:spLocks noGrp="1"/>
          </p:cNvSpPr>
          <p:nvPr>
            <p:ph type="body" sz="quarter" idx="10" hasCustomPrompt="1"/>
          </p:nvPr>
        </p:nvSpPr>
        <p:spPr>
          <a:xfrm>
            <a:off x="457200" y="4727325"/>
            <a:ext cx="8228962" cy="757980"/>
          </a:xfrm>
          <a:prstGeom prst="rect">
            <a:avLst/>
          </a:prstGeom>
        </p:spPr>
        <p:txBody>
          <a:bodyPr vert="horz"/>
          <a:lstStyle>
            <a:lvl1pPr marL="0" indent="0">
              <a:buNone/>
              <a:defRPr sz="1800" baseline="0">
                <a:solidFill>
                  <a:srgbClr val="FFFFFF"/>
                </a:solidFill>
                <a:latin typeface="Arial"/>
                <a:cs typeface="Arial"/>
              </a:defRPr>
            </a:lvl1pPr>
          </a:lstStyle>
          <a:p>
            <a:pPr lvl="0"/>
            <a:r>
              <a:rPr lang="en-US" dirty="0" smtClean="0"/>
              <a:t>— Click to enter market fact source</a:t>
            </a:r>
            <a:endParaRPr lang="en-US" dirty="0"/>
          </a:p>
        </p:txBody>
      </p:sp>
      <p:sp>
        <p:nvSpPr>
          <p:cNvPr id="10" name="Text Placeholder 18"/>
          <p:cNvSpPr>
            <a:spLocks noGrp="1"/>
          </p:cNvSpPr>
          <p:nvPr>
            <p:ph type="body" sz="quarter" idx="11" hasCustomPrompt="1"/>
          </p:nvPr>
        </p:nvSpPr>
        <p:spPr>
          <a:xfrm>
            <a:off x="457200" y="1447272"/>
            <a:ext cx="8228962" cy="3122815"/>
          </a:xfrm>
          <a:prstGeom prst="rect">
            <a:avLst/>
          </a:prstGeom>
        </p:spPr>
        <p:txBody>
          <a:bodyPr vert="horz"/>
          <a:lstStyle>
            <a:lvl1pPr marL="0" indent="0">
              <a:buNone/>
              <a:defRPr sz="2400" b="1" baseline="0">
                <a:solidFill>
                  <a:srgbClr val="FFFFFF"/>
                </a:solidFill>
                <a:latin typeface="Arial"/>
                <a:cs typeface="Arial"/>
              </a:defRPr>
            </a:lvl1pPr>
          </a:lstStyle>
          <a:p>
            <a:pPr lvl="0"/>
            <a:r>
              <a:rPr lang="en-US" dirty="0" smtClean="0"/>
              <a:t>Click to enter market fact text</a:t>
            </a:r>
            <a:endParaRPr lang="en-US" dirty="0"/>
          </a:p>
        </p:txBody>
      </p:sp>
      <p:pic>
        <p:nvPicPr>
          <p:cNvPr id="12" name="Picture 11" descr="Icon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4645" y="6315944"/>
            <a:ext cx="2005026" cy="271743"/>
          </a:xfrm>
          <a:prstGeom prst="rect">
            <a:avLst/>
          </a:prstGeom>
        </p:spPr>
      </p:pic>
    </p:spTree>
    <p:extLst>
      <p:ext uri="{BB962C8B-B14F-4D97-AF65-F5344CB8AC3E}">
        <p14:creationId xmlns:p14="http://schemas.microsoft.com/office/powerpoint/2010/main" val="4118937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gnifier">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0A3F6B"/>
          </a:solidFill>
          <a:ln>
            <a:noFill/>
          </a:ln>
          <a:extLst/>
        </p:spPr>
        <p:txBody>
          <a:bodyPr wrap="none" lIns="91429" tIns="45714" rIns="91429" bIns="45714" anchor="ctr"/>
          <a:lstStyle/>
          <a:p>
            <a:endParaRPr lang="en-US">
              <a:solidFill>
                <a:srgbClr val="6CB33F"/>
              </a:solidFill>
            </a:endParaRPr>
          </a:p>
        </p:txBody>
      </p:sp>
      <p:pic>
        <p:nvPicPr>
          <p:cNvPr id="12" name="Picture 11" descr="MF_observation.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7125" y="353592"/>
            <a:ext cx="963195" cy="963195"/>
          </a:xfrm>
          <a:prstGeom prst="rect">
            <a:avLst/>
          </a:prstGeom>
        </p:spPr>
      </p:pic>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9" name="Text Placeholder 12"/>
          <p:cNvSpPr>
            <a:spLocks noGrp="1"/>
          </p:cNvSpPr>
          <p:nvPr>
            <p:ph type="body" sz="quarter" idx="10" hasCustomPrompt="1"/>
          </p:nvPr>
        </p:nvSpPr>
        <p:spPr>
          <a:xfrm>
            <a:off x="457200" y="4727325"/>
            <a:ext cx="8228962" cy="757980"/>
          </a:xfrm>
          <a:prstGeom prst="rect">
            <a:avLst/>
          </a:prstGeom>
        </p:spPr>
        <p:txBody>
          <a:bodyPr vert="horz"/>
          <a:lstStyle>
            <a:lvl1pPr marL="0" indent="0">
              <a:buNone/>
              <a:defRPr sz="1800" baseline="0">
                <a:solidFill>
                  <a:srgbClr val="FFFFFF"/>
                </a:solidFill>
                <a:latin typeface="Arial"/>
                <a:cs typeface="Arial"/>
              </a:defRPr>
            </a:lvl1pPr>
          </a:lstStyle>
          <a:p>
            <a:pPr lvl="0"/>
            <a:r>
              <a:rPr lang="en-US" dirty="0" smtClean="0"/>
              <a:t>— Click to enter market fact source</a:t>
            </a:r>
            <a:endParaRPr lang="en-US" dirty="0"/>
          </a:p>
        </p:txBody>
      </p:sp>
      <p:sp>
        <p:nvSpPr>
          <p:cNvPr id="10" name="Text Placeholder 18"/>
          <p:cNvSpPr>
            <a:spLocks noGrp="1"/>
          </p:cNvSpPr>
          <p:nvPr>
            <p:ph type="body" sz="quarter" idx="11" hasCustomPrompt="1"/>
          </p:nvPr>
        </p:nvSpPr>
        <p:spPr>
          <a:xfrm>
            <a:off x="457200" y="1447272"/>
            <a:ext cx="8228962" cy="3122815"/>
          </a:xfrm>
          <a:prstGeom prst="rect">
            <a:avLst/>
          </a:prstGeom>
        </p:spPr>
        <p:txBody>
          <a:bodyPr vert="horz"/>
          <a:lstStyle>
            <a:lvl1pPr marL="0" indent="0">
              <a:buNone/>
              <a:defRPr sz="2400" b="1" baseline="0">
                <a:solidFill>
                  <a:srgbClr val="FFFFFF"/>
                </a:solidFill>
                <a:latin typeface="Arial"/>
                <a:cs typeface="Arial"/>
              </a:defRPr>
            </a:lvl1pPr>
          </a:lstStyle>
          <a:p>
            <a:pPr lvl="0"/>
            <a:r>
              <a:rPr lang="en-US" dirty="0" smtClean="0"/>
              <a:t>Click to enter market fact text</a:t>
            </a:r>
            <a:endParaRPr lang="en-US" dirty="0"/>
          </a:p>
        </p:txBody>
      </p:sp>
      <p:pic>
        <p:nvPicPr>
          <p:cNvPr id="13" name="Picture 12" descr="Icono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4645" y="6315944"/>
            <a:ext cx="2005026" cy="271743"/>
          </a:xfrm>
          <a:prstGeom prst="rect">
            <a:avLst/>
          </a:prstGeom>
        </p:spPr>
      </p:pic>
    </p:spTree>
    <p:extLst>
      <p:ext uri="{BB962C8B-B14F-4D97-AF65-F5344CB8AC3E}">
        <p14:creationId xmlns:p14="http://schemas.microsoft.com/office/powerpoint/2010/main" val="158530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 Presentation Title">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0" y="432"/>
            <a:ext cx="9144000" cy="6857567"/>
          </a:xfrm>
          <a:prstGeom prst="rect">
            <a:avLst/>
          </a:prstGeom>
          <a:solidFill>
            <a:srgbClr val="416428"/>
          </a:solidFill>
          <a:ln>
            <a:noFill/>
          </a:ln>
          <a:extLst/>
        </p:spPr>
        <p:txBody>
          <a:bodyPr wrap="none" lIns="91429" tIns="45714" rIns="91429" bIns="45714" anchor="ctr"/>
          <a:lstStyle/>
          <a:p>
            <a:endParaRPr lang="en-US">
              <a:solidFill>
                <a:srgbClr val="6CB33F"/>
              </a:solidFill>
            </a:endParaRPr>
          </a:p>
        </p:txBody>
      </p:sp>
      <p:sp>
        <p:nvSpPr>
          <p:cNvPr id="11" name="Rectangle 10"/>
          <p:cNvSpPr/>
          <p:nvPr userDrawn="1"/>
        </p:nvSpPr>
        <p:spPr>
          <a:xfrm>
            <a:off x="288636" y="254000"/>
            <a:ext cx="8547353" cy="2874211"/>
          </a:xfrm>
          <a:prstGeom prst="rect">
            <a:avLst/>
          </a:prstGeom>
          <a:solidFill>
            <a:srgbClr val="FFFFF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charset="0"/>
                <a:ea typeface="+mn-ea"/>
                <a:cs typeface="+mn-cs"/>
              </a:rPr>
              <a:t>© 2017 CEB. All rights reserved</a:t>
            </a:r>
          </a:p>
        </p:txBody>
      </p:sp>
      <p:sp>
        <p:nvSpPr>
          <p:cNvPr id="12" name="Text Placeholder 12"/>
          <p:cNvSpPr>
            <a:spLocks noGrp="1"/>
          </p:cNvSpPr>
          <p:nvPr>
            <p:ph type="body" sz="quarter" idx="12" hasCustomPrompt="1"/>
          </p:nvPr>
        </p:nvSpPr>
        <p:spPr>
          <a:xfrm>
            <a:off x="363623" y="2246155"/>
            <a:ext cx="3125535" cy="414167"/>
          </a:xfrm>
          <a:prstGeom prst="rect">
            <a:avLst/>
          </a:prstGeom>
        </p:spPr>
        <p:txBody>
          <a:bodyPr vert="horz"/>
          <a:lstStyle>
            <a:lvl1pPr marL="0" indent="0">
              <a:buNone/>
              <a:defRPr sz="2000" b="1" baseline="0">
                <a:solidFill>
                  <a:srgbClr val="416428"/>
                </a:solidFill>
                <a:latin typeface="Arial"/>
                <a:cs typeface="Arial"/>
              </a:defRPr>
            </a:lvl1pPr>
          </a:lstStyle>
          <a:p>
            <a:pPr lvl="0"/>
            <a:r>
              <a:rPr lang="en-US" dirty="0" smtClean="0"/>
              <a:t>Presenter name</a:t>
            </a:r>
          </a:p>
        </p:txBody>
      </p:sp>
      <p:sp>
        <p:nvSpPr>
          <p:cNvPr id="13" name="Text Placeholder 12"/>
          <p:cNvSpPr>
            <a:spLocks noGrp="1"/>
          </p:cNvSpPr>
          <p:nvPr>
            <p:ph type="body" sz="quarter" idx="13" hasCustomPrompt="1"/>
          </p:nvPr>
        </p:nvSpPr>
        <p:spPr>
          <a:xfrm>
            <a:off x="4352760" y="2246155"/>
            <a:ext cx="3125535" cy="414167"/>
          </a:xfrm>
          <a:prstGeom prst="rect">
            <a:avLst/>
          </a:prstGeom>
        </p:spPr>
        <p:txBody>
          <a:bodyPr vert="horz"/>
          <a:lstStyle>
            <a:lvl1pPr marL="0" indent="0">
              <a:buNone/>
              <a:defRPr sz="2000" b="1" baseline="0">
                <a:solidFill>
                  <a:srgbClr val="416428"/>
                </a:solidFill>
                <a:latin typeface="Arial"/>
                <a:cs typeface="Arial"/>
              </a:defRPr>
            </a:lvl1pPr>
          </a:lstStyle>
          <a:p>
            <a:pPr lvl="0"/>
            <a:r>
              <a:rPr lang="en-US" dirty="0" smtClean="0"/>
              <a:t>Presenter name</a:t>
            </a:r>
          </a:p>
        </p:txBody>
      </p:sp>
      <p:sp>
        <p:nvSpPr>
          <p:cNvPr id="14" name="Text Placeholder 12"/>
          <p:cNvSpPr>
            <a:spLocks noGrp="1"/>
          </p:cNvSpPr>
          <p:nvPr>
            <p:ph type="body" sz="quarter" idx="14" hasCustomPrompt="1"/>
          </p:nvPr>
        </p:nvSpPr>
        <p:spPr>
          <a:xfrm>
            <a:off x="363623" y="2572353"/>
            <a:ext cx="3125535" cy="414167"/>
          </a:xfrm>
          <a:prstGeom prst="rect">
            <a:avLst/>
          </a:prstGeom>
        </p:spPr>
        <p:txBody>
          <a:bodyPr vert="horz"/>
          <a:lstStyle>
            <a:lvl1pPr marL="0" indent="0">
              <a:buNone/>
              <a:defRPr sz="1600" b="0" baseline="0">
                <a:solidFill>
                  <a:srgbClr val="416428"/>
                </a:solidFill>
                <a:latin typeface="Arial"/>
                <a:cs typeface="Arial"/>
              </a:defRPr>
            </a:lvl1pPr>
          </a:lstStyle>
          <a:p>
            <a:pPr lvl="0"/>
            <a:r>
              <a:rPr lang="en-US" dirty="0" smtClean="0"/>
              <a:t>Presenter title</a:t>
            </a:r>
          </a:p>
        </p:txBody>
      </p:sp>
      <p:sp>
        <p:nvSpPr>
          <p:cNvPr id="15" name="Text Placeholder 12"/>
          <p:cNvSpPr>
            <a:spLocks noGrp="1"/>
          </p:cNvSpPr>
          <p:nvPr>
            <p:ph type="body" sz="quarter" idx="15" hasCustomPrompt="1"/>
          </p:nvPr>
        </p:nvSpPr>
        <p:spPr>
          <a:xfrm>
            <a:off x="4352760" y="2572353"/>
            <a:ext cx="3125535" cy="414167"/>
          </a:xfrm>
          <a:prstGeom prst="rect">
            <a:avLst/>
          </a:prstGeom>
        </p:spPr>
        <p:txBody>
          <a:bodyPr vert="horz"/>
          <a:lstStyle>
            <a:lvl1pPr marL="0" indent="0">
              <a:buNone/>
              <a:defRPr sz="1600" b="0" baseline="0">
                <a:solidFill>
                  <a:srgbClr val="416428"/>
                </a:solidFill>
                <a:latin typeface="Arial"/>
                <a:cs typeface="Arial"/>
              </a:defRPr>
            </a:lvl1pPr>
          </a:lstStyle>
          <a:p>
            <a:pPr lvl="0"/>
            <a:r>
              <a:rPr lang="en-US" dirty="0" smtClean="0"/>
              <a:t>Presenter title</a:t>
            </a:r>
          </a:p>
        </p:txBody>
      </p:sp>
      <p:cxnSp>
        <p:nvCxnSpPr>
          <p:cNvPr id="16" name="Straight Connector 15"/>
          <p:cNvCxnSpPr/>
          <p:nvPr userDrawn="1"/>
        </p:nvCxnSpPr>
        <p:spPr>
          <a:xfrm>
            <a:off x="390359" y="1933586"/>
            <a:ext cx="8365956" cy="0"/>
          </a:xfrm>
          <a:prstGeom prst="line">
            <a:avLst/>
          </a:prstGeom>
          <a:ln w="130175" cmpd="sng">
            <a:solidFill>
              <a:srgbClr val="416428"/>
            </a:solidFill>
          </a:ln>
        </p:spPr>
        <p:style>
          <a:lnRef idx="1">
            <a:schemeClr val="dk1"/>
          </a:lnRef>
          <a:fillRef idx="0">
            <a:schemeClr val="dk1"/>
          </a:fillRef>
          <a:effectRef idx="0">
            <a:schemeClr val="dk1"/>
          </a:effectRef>
          <a:fontRef idx="minor">
            <a:schemeClr val="tx1"/>
          </a:fontRef>
        </p:style>
      </p:cxnSp>
      <p:sp>
        <p:nvSpPr>
          <p:cNvPr id="17" name="Text Placeholder 18"/>
          <p:cNvSpPr>
            <a:spLocks noGrp="1"/>
          </p:cNvSpPr>
          <p:nvPr>
            <p:ph type="body" sz="quarter" idx="11" hasCustomPrompt="1"/>
          </p:nvPr>
        </p:nvSpPr>
        <p:spPr>
          <a:xfrm>
            <a:off x="363623" y="559468"/>
            <a:ext cx="8392691" cy="1226406"/>
          </a:xfrm>
          <a:prstGeom prst="rect">
            <a:avLst/>
          </a:prstGeom>
        </p:spPr>
        <p:txBody>
          <a:bodyPr vert="horz" anchor="b"/>
          <a:lstStyle>
            <a:lvl1pPr marL="0" indent="0">
              <a:buNone/>
              <a:defRPr sz="3200" b="1" baseline="0">
                <a:solidFill>
                  <a:srgbClr val="416428"/>
                </a:solidFill>
                <a:latin typeface="Arial"/>
                <a:cs typeface="Arial"/>
              </a:defRPr>
            </a:lvl1pPr>
          </a:lstStyle>
          <a:p>
            <a:pPr lvl="0"/>
            <a:r>
              <a:rPr lang="en-US" dirty="0" smtClean="0"/>
              <a:t>Click to enter presentation title</a:t>
            </a:r>
          </a:p>
        </p:txBody>
      </p:sp>
      <p:pic>
        <p:nvPicPr>
          <p:cNvPr id="18" name="Picture 17" descr="Icon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22404" y="6171978"/>
            <a:ext cx="3067266" cy="415710"/>
          </a:xfrm>
          <a:prstGeom prst="rect">
            <a:avLst/>
          </a:prstGeom>
        </p:spPr>
      </p:pic>
    </p:spTree>
    <p:extLst>
      <p:ext uri="{BB962C8B-B14F-4D97-AF65-F5344CB8AC3E}">
        <p14:creationId xmlns:p14="http://schemas.microsoft.com/office/powerpoint/2010/main" val="4115402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theme" Target="../theme/theme2.xml"/><Relationship Id="rId10" Type="http://schemas.openxmlformats.org/officeDocument/2006/relationships/image" Target="../media/image1.png"/><Relationship Id="rId1" Type="http://schemas.openxmlformats.org/officeDocument/2006/relationships/slideLayout" Target="../slideLayouts/slideLayout9.xml"/><Relationship Id="rId2"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theme" Target="../theme/theme3.xml"/><Relationship Id="rId10" Type="http://schemas.openxmlformats.org/officeDocument/2006/relationships/image" Target="../media/image1.png"/><Relationship Id="rId1" Type="http://schemas.openxmlformats.org/officeDocument/2006/relationships/slideLayout" Target="../slideLayouts/slideLayout17.xml"/><Relationship Id="rId2"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theme" Target="../theme/theme4.xml"/><Relationship Id="rId10" Type="http://schemas.openxmlformats.org/officeDocument/2006/relationships/image" Target="../media/image1.png"/><Relationship Id="rId1" Type="http://schemas.openxmlformats.org/officeDocument/2006/relationships/slideLayout" Target="../slideLayouts/slideLayout25.xml"/><Relationship Id="rId2"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5.xml"/><Relationship Id="rId4" Type="http://schemas.openxmlformats.org/officeDocument/2006/relationships/slideLayout" Target="../slideLayouts/slideLayout36.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9" Type="http://schemas.openxmlformats.org/officeDocument/2006/relationships/theme" Target="../theme/theme5.xml"/><Relationship Id="rId10" Type="http://schemas.openxmlformats.org/officeDocument/2006/relationships/image" Target="../media/image1.png"/><Relationship Id="rId1" Type="http://schemas.openxmlformats.org/officeDocument/2006/relationships/slideLayout" Target="../slideLayouts/slideLayout33.xml"/><Relationship Id="rId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p:cNvCxnSpPr/>
          <p:nvPr userDrawn="1"/>
        </p:nvCxnSpPr>
        <p:spPr>
          <a:xfrm>
            <a:off x="452292" y="1024534"/>
            <a:ext cx="8234508" cy="0"/>
          </a:xfrm>
          <a:prstGeom prst="line">
            <a:avLst/>
          </a:prstGeom>
          <a:ln w="130175" cmpd="sng">
            <a:solidFill>
              <a:srgbClr val="0A3F6B"/>
            </a:solidFill>
          </a:ln>
        </p:spPr>
        <p:style>
          <a:lnRef idx="1">
            <a:schemeClr val="dk1"/>
          </a:lnRef>
          <a:fillRef idx="0">
            <a:schemeClr val="dk1"/>
          </a:fillRef>
          <a:effectRef idx="0">
            <a:schemeClr val="dk1"/>
          </a:effectRef>
          <a:fontRef idx="minor">
            <a:schemeClr val="tx1"/>
          </a:fontRef>
        </p:style>
      </p:cxnSp>
      <p:sp>
        <p:nvSpPr>
          <p:cNvPr id="11"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7F7F7F"/>
                </a:solidFill>
                <a:effectLst/>
                <a:uLnTx/>
                <a:uFillTx/>
                <a:latin typeface="Arial" charset="0"/>
                <a:ea typeface="+mn-ea"/>
                <a:cs typeface="+mn-cs"/>
              </a:rPr>
              <a:t>© 2017 CEB. All rights reserved</a:t>
            </a:r>
          </a:p>
        </p:txBody>
      </p:sp>
      <p:sp>
        <p:nvSpPr>
          <p:cNvPr id="6" name="Slide Number Placeholder 5"/>
          <p:cNvSpPr>
            <a:spLocks noGrp="1"/>
          </p:cNvSpPr>
          <p:nvPr>
            <p:ph type="sldNum" sz="quarter" idx="4"/>
          </p:nvPr>
        </p:nvSpPr>
        <p:spPr>
          <a:xfrm>
            <a:off x="4326296" y="6463466"/>
            <a:ext cx="476740" cy="150894"/>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fld id="{34A249CA-6745-9449-B4AF-7EE778E0295B}" type="slidenum">
              <a:rPr lang="en-US" smtClean="0"/>
              <a:pPr/>
              <a:t>‹#›</a:t>
            </a:fld>
            <a:endParaRPr lang="en-US"/>
          </a:p>
        </p:txBody>
      </p:sp>
      <p:pic>
        <p:nvPicPr>
          <p:cNvPr id="7" name="Picture 6" descr="Icono_CMYK.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719095" y="6317266"/>
            <a:ext cx="1966141" cy="268546"/>
          </a:xfrm>
          <a:prstGeom prst="rect">
            <a:avLst/>
          </a:prstGeom>
        </p:spPr>
      </p:pic>
    </p:spTree>
    <p:extLst>
      <p:ext uri="{BB962C8B-B14F-4D97-AF65-F5344CB8AC3E}">
        <p14:creationId xmlns:p14="http://schemas.microsoft.com/office/powerpoint/2010/main" val="130979377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44" r:id="rId3"/>
    <p:sldLayoutId id="2147483749" r:id="rId4"/>
    <p:sldLayoutId id="2147483711" r:id="rId5"/>
    <p:sldLayoutId id="2147483712" r:id="rId6"/>
    <p:sldLayoutId id="2147483713" r:id="rId7"/>
    <p:sldLayoutId id="2147483714" r:id="rId8"/>
  </p:sldLayoutIdLst>
  <p:hf sldNum="0" hdr="0" ftr="0" dt="0"/>
  <p:txStyles>
    <p:titleStyle>
      <a:lvl1pPr algn="l" defTabSz="457200" rtl="0" eaLnBrk="1" latinLnBrk="0" hangingPunct="1">
        <a:spcBef>
          <a:spcPct val="0"/>
        </a:spcBef>
        <a:buNone/>
        <a:defRPr sz="2400" b="1" kern="1200">
          <a:solidFill>
            <a:srgbClr val="0A3F6B"/>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p:cNvCxnSpPr/>
          <p:nvPr userDrawn="1"/>
        </p:nvCxnSpPr>
        <p:spPr>
          <a:xfrm>
            <a:off x="452292" y="1024534"/>
            <a:ext cx="8234508" cy="0"/>
          </a:xfrm>
          <a:prstGeom prst="line">
            <a:avLst/>
          </a:prstGeom>
          <a:ln w="130175" cmpd="sng">
            <a:solidFill>
              <a:srgbClr val="416428"/>
            </a:solidFill>
          </a:ln>
        </p:spPr>
        <p:style>
          <a:lnRef idx="1">
            <a:schemeClr val="dk1"/>
          </a:lnRef>
          <a:fillRef idx="0">
            <a:schemeClr val="dk1"/>
          </a:fillRef>
          <a:effectRef idx="0">
            <a:schemeClr val="dk1"/>
          </a:effectRef>
          <a:fontRef idx="minor">
            <a:schemeClr val="tx1"/>
          </a:fontRef>
        </p:style>
      </p:cxnSp>
      <p:sp>
        <p:nvSpPr>
          <p:cNvPr id="11"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7F7F7F"/>
                </a:solidFill>
                <a:effectLst/>
                <a:uLnTx/>
                <a:uFillTx/>
                <a:latin typeface="Arial" charset="0"/>
                <a:ea typeface="+mn-ea"/>
                <a:cs typeface="+mn-cs"/>
              </a:rPr>
              <a:t>© 2017 CEB. All rights reserved</a:t>
            </a:r>
          </a:p>
        </p:txBody>
      </p:sp>
      <p:sp>
        <p:nvSpPr>
          <p:cNvPr id="6" name="Slide Number Placeholder 5"/>
          <p:cNvSpPr>
            <a:spLocks noGrp="1"/>
          </p:cNvSpPr>
          <p:nvPr>
            <p:ph type="sldNum" sz="quarter" idx="4"/>
          </p:nvPr>
        </p:nvSpPr>
        <p:spPr>
          <a:xfrm>
            <a:off x="4326296" y="6463466"/>
            <a:ext cx="476740" cy="150894"/>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fld id="{34A249CA-6745-9449-B4AF-7EE778E0295B}" type="slidenum">
              <a:rPr lang="en-US" smtClean="0"/>
              <a:pPr/>
              <a:t>‹#›</a:t>
            </a:fld>
            <a:endParaRPr lang="en-US"/>
          </a:p>
        </p:txBody>
      </p:sp>
      <p:pic>
        <p:nvPicPr>
          <p:cNvPr id="7" name="Picture 6" descr="Icono_CMYK.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719095" y="6317266"/>
            <a:ext cx="1966141" cy="268546"/>
          </a:xfrm>
          <a:prstGeom prst="rect">
            <a:avLst/>
          </a:prstGeom>
        </p:spPr>
      </p:pic>
    </p:spTree>
    <p:extLst>
      <p:ext uri="{BB962C8B-B14F-4D97-AF65-F5344CB8AC3E}">
        <p14:creationId xmlns:p14="http://schemas.microsoft.com/office/powerpoint/2010/main" val="24700816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21" r:id="rId3"/>
    <p:sldLayoutId id="2147483750" r:id="rId4"/>
    <p:sldLayoutId id="2147483722" r:id="rId5"/>
    <p:sldLayoutId id="2147483723" r:id="rId6"/>
    <p:sldLayoutId id="2147483724" r:id="rId7"/>
    <p:sldLayoutId id="2147483725" r:id="rId8"/>
  </p:sldLayoutIdLst>
  <p:hf sldNum="0" hdr="0" ftr="0" dt="0"/>
  <p:txStyles>
    <p:titleStyle>
      <a:lvl1pPr algn="l" defTabSz="457200" rtl="0" eaLnBrk="1" latinLnBrk="0" hangingPunct="1">
        <a:spcBef>
          <a:spcPct val="0"/>
        </a:spcBef>
        <a:buNone/>
        <a:defRPr sz="2400" b="1" kern="1200">
          <a:solidFill>
            <a:srgbClr val="0A3F6B"/>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p:cNvCxnSpPr/>
          <p:nvPr userDrawn="1"/>
        </p:nvCxnSpPr>
        <p:spPr>
          <a:xfrm>
            <a:off x="452292" y="1024534"/>
            <a:ext cx="8234508" cy="0"/>
          </a:xfrm>
          <a:prstGeom prst="line">
            <a:avLst/>
          </a:prstGeom>
          <a:ln w="130175" cmpd="sng">
            <a:solidFill>
              <a:srgbClr val="46295B"/>
            </a:solidFill>
          </a:ln>
        </p:spPr>
        <p:style>
          <a:lnRef idx="1">
            <a:schemeClr val="dk1"/>
          </a:lnRef>
          <a:fillRef idx="0">
            <a:schemeClr val="dk1"/>
          </a:fillRef>
          <a:effectRef idx="0">
            <a:schemeClr val="dk1"/>
          </a:effectRef>
          <a:fontRef idx="minor">
            <a:schemeClr val="tx1"/>
          </a:fontRef>
        </p:style>
      </p:cxnSp>
      <p:sp>
        <p:nvSpPr>
          <p:cNvPr id="11"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7F7F7F"/>
                </a:solidFill>
                <a:effectLst/>
                <a:uLnTx/>
                <a:uFillTx/>
                <a:latin typeface="Arial" charset="0"/>
                <a:ea typeface="+mn-ea"/>
                <a:cs typeface="+mn-cs"/>
              </a:rPr>
              <a:t>© 2017 CEB. All rights reserved</a:t>
            </a:r>
          </a:p>
        </p:txBody>
      </p:sp>
      <p:sp>
        <p:nvSpPr>
          <p:cNvPr id="6" name="Slide Number Placeholder 5"/>
          <p:cNvSpPr>
            <a:spLocks noGrp="1"/>
          </p:cNvSpPr>
          <p:nvPr>
            <p:ph type="sldNum" sz="quarter" idx="4"/>
          </p:nvPr>
        </p:nvSpPr>
        <p:spPr>
          <a:xfrm>
            <a:off x="4326296" y="6463466"/>
            <a:ext cx="476740" cy="150894"/>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fld id="{34A249CA-6745-9449-B4AF-7EE778E0295B}" type="slidenum">
              <a:rPr lang="en-US" smtClean="0"/>
              <a:pPr/>
              <a:t>‹#›</a:t>
            </a:fld>
            <a:endParaRPr lang="en-US"/>
          </a:p>
        </p:txBody>
      </p:sp>
      <p:pic>
        <p:nvPicPr>
          <p:cNvPr id="7" name="Picture 6" descr="Icono_CMYK.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719095" y="6317266"/>
            <a:ext cx="1966141" cy="268546"/>
          </a:xfrm>
          <a:prstGeom prst="rect">
            <a:avLst/>
          </a:prstGeom>
        </p:spPr>
      </p:pic>
    </p:spTree>
    <p:extLst>
      <p:ext uri="{BB962C8B-B14F-4D97-AF65-F5344CB8AC3E}">
        <p14:creationId xmlns:p14="http://schemas.microsoft.com/office/powerpoint/2010/main" val="282987532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32" r:id="rId3"/>
    <p:sldLayoutId id="2147483751" r:id="rId4"/>
    <p:sldLayoutId id="2147483733" r:id="rId5"/>
    <p:sldLayoutId id="2147483734" r:id="rId6"/>
    <p:sldLayoutId id="2147483735" r:id="rId7"/>
    <p:sldLayoutId id="2147483736" r:id="rId8"/>
  </p:sldLayoutIdLst>
  <p:hf sldNum="0" hdr="0" ftr="0" dt="0"/>
  <p:txStyles>
    <p:titleStyle>
      <a:lvl1pPr algn="l" defTabSz="457200" rtl="0" eaLnBrk="1" latinLnBrk="0" hangingPunct="1">
        <a:spcBef>
          <a:spcPct val="0"/>
        </a:spcBef>
        <a:buNone/>
        <a:defRPr sz="2400" b="1" kern="1200">
          <a:solidFill>
            <a:srgbClr val="0A3F6B"/>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p:cNvCxnSpPr/>
          <p:nvPr userDrawn="1"/>
        </p:nvCxnSpPr>
        <p:spPr>
          <a:xfrm>
            <a:off x="452292" y="1024534"/>
            <a:ext cx="8234508" cy="0"/>
          </a:xfrm>
          <a:prstGeom prst="line">
            <a:avLst/>
          </a:prstGeom>
          <a:ln w="130175" cmpd="sng">
            <a:solidFill>
              <a:srgbClr val="AA5019"/>
            </a:solidFill>
          </a:ln>
        </p:spPr>
        <p:style>
          <a:lnRef idx="1">
            <a:schemeClr val="dk1"/>
          </a:lnRef>
          <a:fillRef idx="0">
            <a:schemeClr val="dk1"/>
          </a:fillRef>
          <a:effectRef idx="0">
            <a:schemeClr val="dk1"/>
          </a:effectRef>
          <a:fontRef idx="minor">
            <a:schemeClr val="tx1"/>
          </a:fontRef>
        </p:style>
      </p:cxnSp>
      <p:sp>
        <p:nvSpPr>
          <p:cNvPr id="11"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7F7F7F"/>
                </a:solidFill>
                <a:effectLst/>
                <a:uLnTx/>
                <a:uFillTx/>
                <a:latin typeface="Arial" charset="0"/>
                <a:ea typeface="+mn-ea"/>
                <a:cs typeface="+mn-cs"/>
              </a:rPr>
              <a:t>© 2017 CEB. All rights reserved</a:t>
            </a:r>
          </a:p>
        </p:txBody>
      </p:sp>
      <p:sp>
        <p:nvSpPr>
          <p:cNvPr id="6" name="Slide Number Placeholder 5"/>
          <p:cNvSpPr>
            <a:spLocks noGrp="1"/>
          </p:cNvSpPr>
          <p:nvPr>
            <p:ph type="sldNum" sz="quarter" idx="4"/>
          </p:nvPr>
        </p:nvSpPr>
        <p:spPr>
          <a:xfrm>
            <a:off x="4326296" y="6463466"/>
            <a:ext cx="476740" cy="150894"/>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fld id="{34A249CA-6745-9449-B4AF-7EE778E0295B}" type="slidenum">
              <a:rPr lang="en-US" smtClean="0"/>
              <a:pPr/>
              <a:t>‹#›</a:t>
            </a:fld>
            <a:endParaRPr lang="en-US"/>
          </a:p>
        </p:txBody>
      </p:sp>
      <p:pic>
        <p:nvPicPr>
          <p:cNvPr id="7" name="Picture 6" descr="Icono_CMYK.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719095" y="6317266"/>
            <a:ext cx="1966141" cy="268546"/>
          </a:xfrm>
          <a:prstGeom prst="rect">
            <a:avLst/>
          </a:prstGeom>
        </p:spPr>
      </p:pic>
    </p:spTree>
    <p:extLst>
      <p:ext uri="{BB962C8B-B14F-4D97-AF65-F5344CB8AC3E}">
        <p14:creationId xmlns:p14="http://schemas.microsoft.com/office/powerpoint/2010/main" val="334650795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Lst>
  <p:hf sldNum="0" hdr="0" ftr="0" dt="0"/>
  <p:txStyles>
    <p:titleStyle>
      <a:lvl1pPr algn="l" defTabSz="457200" rtl="0" eaLnBrk="1" latinLnBrk="0" hangingPunct="1">
        <a:spcBef>
          <a:spcPct val="0"/>
        </a:spcBef>
        <a:buNone/>
        <a:defRPr sz="2400" b="1" kern="1200">
          <a:solidFill>
            <a:srgbClr val="0A3F6B"/>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p:cNvCxnSpPr/>
          <p:nvPr userDrawn="1"/>
        </p:nvCxnSpPr>
        <p:spPr>
          <a:xfrm>
            <a:off x="452292" y="1024534"/>
            <a:ext cx="8234508" cy="0"/>
          </a:xfrm>
          <a:prstGeom prst="line">
            <a:avLst/>
          </a:prstGeom>
          <a:ln w="130175" cmpd="sng">
            <a:solidFill>
              <a:srgbClr val="00566B"/>
            </a:solidFill>
          </a:ln>
        </p:spPr>
        <p:style>
          <a:lnRef idx="1">
            <a:schemeClr val="dk1"/>
          </a:lnRef>
          <a:fillRef idx="0">
            <a:schemeClr val="dk1"/>
          </a:fillRef>
          <a:effectRef idx="0">
            <a:schemeClr val="dk1"/>
          </a:effectRef>
          <a:fontRef idx="minor">
            <a:schemeClr val="tx1"/>
          </a:fontRef>
        </p:style>
      </p:cxnSp>
      <p:sp>
        <p:nvSpPr>
          <p:cNvPr id="11" name="Footer Placeholder 4"/>
          <p:cNvSpPr txBox="1">
            <a:spLocks/>
          </p:cNvSpPr>
          <p:nvPr userDrawn="1"/>
        </p:nvSpPr>
        <p:spPr bwMode="auto">
          <a:xfrm>
            <a:off x="457200" y="6414911"/>
            <a:ext cx="2766176" cy="1730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p>
            <a:pPr marL="0" marR="0" lvl="0" indent="0" algn="l" defTabSz="914400" rtl="0" eaLnBrk="1" fontAlgn="base" latinLnBrk="0" hangingPunct="1">
              <a:lnSpc>
                <a:spcPts val="800"/>
              </a:lnSpc>
              <a:spcBef>
                <a:spcPct val="0"/>
              </a:spcBef>
              <a:spcAft>
                <a:spcPct val="0"/>
              </a:spcAft>
              <a:buClrTx/>
              <a:buSzTx/>
              <a:buFontTx/>
              <a:buNone/>
              <a:tabLst/>
              <a:defRPr/>
            </a:pPr>
            <a:r>
              <a:rPr kumimoji="0" lang="en-US" sz="700" b="0" i="0" u="none" strike="noStrike" kern="1200" cap="none" spc="0" normalizeH="0" baseline="0" noProof="0" dirty="0" smtClean="0">
                <a:ln>
                  <a:noFill/>
                </a:ln>
                <a:solidFill>
                  <a:srgbClr val="7F7F7F"/>
                </a:solidFill>
                <a:effectLst/>
                <a:uLnTx/>
                <a:uFillTx/>
                <a:latin typeface="Arial" charset="0"/>
                <a:ea typeface="+mn-ea"/>
                <a:cs typeface="+mn-cs"/>
              </a:rPr>
              <a:t>© 2017 CEB. All rights reserved</a:t>
            </a:r>
          </a:p>
        </p:txBody>
      </p:sp>
      <p:sp>
        <p:nvSpPr>
          <p:cNvPr id="6" name="Slide Number Placeholder 5"/>
          <p:cNvSpPr>
            <a:spLocks noGrp="1"/>
          </p:cNvSpPr>
          <p:nvPr>
            <p:ph type="sldNum" sz="quarter" idx="4"/>
          </p:nvPr>
        </p:nvSpPr>
        <p:spPr>
          <a:xfrm>
            <a:off x="4326296" y="6463466"/>
            <a:ext cx="476740" cy="150894"/>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fld id="{34A249CA-6745-9449-B4AF-7EE778E0295B}" type="slidenum">
              <a:rPr lang="en-US" smtClean="0"/>
              <a:pPr/>
              <a:t>‹#›</a:t>
            </a:fld>
            <a:endParaRPr lang="en-US"/>
          </a:p>
        </p:txBody>
      </p:sp>
      <p:pic>
        <p:nvPicPr>
          <p:cNvPr id="9" name="Picture 8" descr="Icono_CMYK.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719095" y="6317266"/>
            <a:ext cx="1966141" cy="268546"/>
          </a:xfrm>
          <a:prstGeom prst="rect">
            <a:avLst/>
          </a:prstGeom>
        </p:spPr>
      </p:pic>
    </p:spTree>
    <p:extLst>
      <p:ext uri="{BB962C8B-B14F-4D97-AF65-F5344CB8AC3E}">
        <p14:creationId xmlns:p14="http://schemas.microsoft.com/office/powerpoint/2010/main" val="209556254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Lst>
  <p:hf sldNum="0" hdr="0" ftr="0" dt="0"/>
  <p:txStyles>
    <p:titleStyle>
      <a:lvl1pPr algn="l" defTabSz="457200" rtl="0" eaLnBrk="1" latinLnBrk="0" hangingPunct="1">
        <a:spcBef>
          <a:spcPct val="0"/>
        </a:spcBef>
        <a:buNone/>
        <a:defRPr sz="2400" b="1" kern="1200">
          <a:solidFill>
            <a:srgbClr val="0A3F6B"/>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GB" dirty="0" smtClean="0"/>
              <a:t>Decoding Hidden </a:t>
            </a:r>
            <a:r>
              <a:rPr lang="en-GB" dirty="0" err="1" smtClean="0"/>
              <a:t>Luxers</a:t>
            </a:r>
            <a:endParaRPr lang="en-US" dirty="0"/>
          </a:p>
        </p:txBody>
      </p:sp>
    </p:spTree>
    <p:extLst>
      <p:ext uri="{BB962C8B-B14F-4D97-AF65-F5344CB8AC3E}">
        <p14:creationId xmlns:p14="http://schemas.microsoft.com/office/powerpoint/2010/main" val="4185769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sz="2200" dirty="0" smtClean="0"/>
              <a:t>Latino </a:t>
            </a:r>
            <a:r>
              <a:rPr lang="en-US" sz="2200" dirty="0"/>
              <a:t>and </a:t>
            </a:r>
            <a:r>
              <a:rPr lang="en-US" sz="2200" dirty="0" smtClean="0"/>
              <a:t>LGBT </a:t>
            </a:r>
            <a:r>
              <a:rPr lang="en-US" sz="2200" dirty="0" err="1" smtClean="0"/>
              <a:t>Luxers</a:t>
            </a:r>
            <a:r>
              <a:rPr lang="en-US" sz="2200" dirty="0" smtClean="0"/>
              <a:t> use </a:t>
            </a:r>
            <a:r>
              <a:rPr lang="en-US" sz="2200" dirty="0"/>
              <a:t>luxury </a:t>
            </a:r>
            <a:r>
              <a:rPr lang="en-US" sz="2200" dirty="0" smtClean="0"/>
              <a:t>to communicate the self</a:t>
            </a:r>
            <a:endParaRPr lang="en-US" sz="2200" dirty="0"/>
          </a:p>
        </p:txBody>
      </p:sp>
      <p:pic>
        <p:nvPicPr>
          <p:cNvPr id="6" name="Picture 5" descr="Slide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1080642"/>
            <a:ext cx="8312727" cy="5195455"/>
          </a:xfrm>
          <a:prstGeom prst="rect">
            <a:avLst/>
          </a:prstGeom>
        </p:spPr>
      </p:pic>
    </p:spTree>
    <p:extLst>
      <p:ext uri="{BB962C8B-B14F-4D97-AF65-F5344CB8AC3E}">
        <p14:creationId xmlns:p14="http://schemas.microsoft.com/office/powerpoint/2010/main" val="825550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Black </a:t>
            </a:r>
            <a:r>
              <a:rPr lang="en-US" dirty="0" err="1" smtClean="0"/>
              <a:t>Luxers</a:t>
            </a:r>
            <a:r>
              <a:rPr lang="en-US" dirty="0" smtClean="0"/>
              <a:t> want a luxurious buying experience</a:t>
            </a:r>
            <a:endParaRPr lang="en-US" dirty="0"/>
          </a:p>
        </p:txBody>
      </p:sp>
      <p:pic>
        <p:nvPicPr>
          <p:cNvPr id="4" name="Picture 3"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1080642"/>
            <a:ext cx="8312727" cy="5195455"/>
          </a:xfrm>
          <a:prstGeom prst="rect">
            <a:avLst/>
          </a:prstGeom>
        </p:spPr>
      </p:pic>
    </p:spTree>
    <p:extLst>
      <p:ext uri="{BB962C8B-B14F-4D97-AF65-F5344CB8AC3E}">
        <p14:creationId xmlns:p14="http://schemas.microsoft.com/office/powerpoint/2010/main" val="2513504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2200" dirty="0" smtClean="0"/>
              <a:t>Affordability of </a:t>
            </a:r>
            <a:r>
              <a:rPr lang="en-US" sz="2200" dirty="0"/>
              <a:t>luxury </a:t>
            </a:r>
            <a:r>
              <a:rPr lang="en-US" sz="2200" dirty="0" smtClean="0"/>
              <a:t>varies </a:t>
            </a:r>
            <a:r>
              <a:rPr lang="en-US" sz="2200" dirty="0"/>
              <a:t>among </a:t>
            </a:r>
            <a:r>
              <a:rPr lang="en-US" sz="2200" dirty="0" smtClean="0"/>
              <a:t>Hidden </a:t>
            </a:r>
            <a:r>
              <a:rPr lang="en-US" sz="2200" dirty="0" err="1" smtClean="0"/>
              <a:t>Luxers</a:t>
            </a:r>
            <a:endParaRPr lang="en-US" sz="2200" dirty="0"/>
          </a:p>
        </p:txBody>
      </p:sp>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1090023"/>
            <a:ext cx="8312727" cy="5195455"/>
          </a:xfrm>
          <a:prstGeom prst="rect">
            <a:avLst/>
          </a:prstGeom>
        </p:spPr>
      </p:pic>
    </p:spTree>
    <p:extLst>
      <p:ext uri="{BB962C8B-B14F-4D97-AF65-F5344CB8AC3E}">
        <p14:creationId xmlns:p14="http://schemas.microsoft.com/office/powerpoint/2010/main" val="1703371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Black </a:t>
            </a:r>
            <a:r>
              <a:rPr lang="en-US" dirty="0" err="1" smtClean="0"/>
              <a:t>Luxers</a:t>
            </a:r>
            <a:r>
              <a:rPr lang="en-US" dirty="0" smtClean="0"/>
              <a:t> spend </a:t>
            </a:r>
            <a:r>
              <a:rPr lang="en-US" dirty="0"/>
              <a:t>in the affordable luxury range</a:t>
            </a:r>
          </a:p>
        </p:txBody>
      </p:sp>
      <p:pic>
        <p:nvPicPr>
          <p:cNvPr id="12" name="Picture 1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1080641"/>
            <a:ext cx="8312727" cy="5195455"/>
          </a:xfrm>
          <a:prstGeom prst="rect">
            <a:avLst/>
          </a:prstGeom>
        </p:spPr>
      </p:pic>
    </p:spTree>
    <p:extLst>
      <p:ext uri="{BB962C8B-B14F-4D97-AF65-F5344CB8AC3E}">
        <p14:creationId xmlns:p14="http://schemas.microsoft.com/office/powerpoint/2010/main" val="1554078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sz="2200" dirty="0" smtClean="0"/>
              <a:t>Black </a:t>
            </a:r>
            <a:r>
              <a:rPr lang="en-US" sz="2200" dirty="0" err="1" smtClean="0"/>
              <a:t>Luxers</a:t>
            </a:r>
            <a:r>
              <a:rPr lang="en-US" sz="2200" dirty="0" smtClean="0"/>
              <a:t> want accessible</a:t>
            </a:r>
            <a:r>
              <a:rPr lang="en-US" sz="2200" dirty="0"/>
              <a:t>, quality luxury products</a:t>
            </a:r>
          </a:p>
        </p:txBody>
      </p:sp>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1074124"/>
            <a:ext cx="8312727" cy="5195455"/>
          </a:xfrm>
          <a:prstGeom prst="rect">
            <a:avLst/>
          </a:prstGeom>
        </p:spPr>
      </p:pic>
    </p:spTree>
    <p:extLst>
      <p:ext uri="{BB962C8B-B14F-4D97-AF65-F5344CB8AC3E}">
        <p14:creationId xmlns:p14="http://schemas.microsoft.com/office/powerpoint/2010/main" val="892738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sz="2200" dirty="0" smtClean="0"/>
              <a:t>LGBT </a:t>
            </a:r>
            <a:r>
              <a:rPr lang="en-US" sz="2200" dirty="0" err="1" smtClean="0"/>
              <a:t>Luxers</a:t>
            </a:r>
            <a:r>
              <a:rPr lang="en-US" sz="2200" dirty="0" smtClean="0"/>
              <a:t> feel that the </a:t>
            </a:r>
            <a:r>
              <a:rPr lang="en-US" sz="2200" dirty="0"/>
              <a:t>price of luxury is justified</a:t>
            </a:r>
          </a:p>
        </p:txBody>
      </p:sp>
      <p:pic>
        <p:nvPicPr>
          <p:cNvPr id="13" name="Picture 12"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1087426"/>
            <a:ext cx="8312727" cy="5195455"/>
          </a:xfrm>
          <a:prstGeom prst="rect">
            <a:avLst/>
          </a:prstGeom>
        </p:spPr>
      </p:pic>
    </p:spTree>
    <p:extLst>
      <p:ext uri="{BB962C8B-B14F-4D97-AF65-F5344CB8AC3E}">
        <p14:creationId xmlns:p14="http://schemas.microsoft.com/office/powerpoint/2010/main" val="1383186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a:t>The Marketer’s Toolkit</a:t>
            </a:r>
          </a:p>
        </p:txBody>
      </p:sp>
      <p:pic>
        <p:nvPicPr>
          <p:cNvPr id="2" name="Picture 1" descr="MarketersToolki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1088937"/>
            <a:ext cx="8312727" cy="5195455"/>
          </a:xfrm>
          <a:prstGeom prst="rect">
            <a:avLst/>
          </a:prstGeom>
        </p:spPr>
      </p:pic>
    </p:spTree>
    <p:extLst>
      <p:ext uri="{BB962C8B-B14F-4D97-AF65-F5344CB8AC3E}">
        <p14:creationId xmlns:p14="http://schemas.microsoft.com/office/powerpoint/2010/main" val="3190066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Tactical Tip </a:t>
            </a:r>
            <a:r>
              <a:rPr lang="en-US" dirty="0" smtClean="0"/>
              <a:t>#1: Double-down on exclusivity</a:t>
            </a:r>
            <a:endParaRPr lang="en-US" dirty="0"/>
          </a:p>
        </p:txBody>
      </p:sp>
      <p:pic>
        <p:nvPicPr>
          <p:cNvPr id="4" name="Picture 3" descr="Tip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1090023"/>
            <a:ext cx="8312727" cy="5195455"/>
          </a:xfrm>
          <a:prstGeom prst="rect">
            <a:avLst/>
          </a:prstGeom>
        </p:spPr>
      </p:pic>
    </p:spTree>
    <p:extLst>
      <p:ext uri="{BB962C8B-B14F-4D97-AF65-F5344CB8AC3E}">
        <p14:creationId xmlns:p14="http://schemas.microsoft.com/office/powerpoint/2010/main" val="242247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Tactical Tip </a:t>
            </a:r>
            <a:r>
              <a:rPr lang="en-US" dirty="0" smtClean="0"/>
              <a:t>#2: Give luxury consumers creative control</a:t>
            </a:r>
            <a:endParaRPr lang="en-US" dirty="0"/>
          </a:p>
        </p:txBody>
      </p:sp>
      <p:pic>
        <p:nvPicPr>
          <p:cNvPr id="4" name="Picture 3" descr="Tip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1079460"/>
            <a:ext cx="8312727" cy="5195455"/>
          </a:xfrm>
          <a:prstGeom prst="rect">
            <a:avLst/>
          </a:prstGeom>
        </p:spPr>
      </p:pic>
    </p:spTree>
    <p:extLst>
      <p:ext uri="{BB962C8B-B14F-4D97-AF65-F5344CB8AC3E}">
        <p14:creationId xmlns:p14="http://schemas.microsoft.com/office/powerpoint/2010/main" val="2930817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Tactical Tip </a:t>
            </a:r>
            <a:r>
              <a:rPr lang="en-US" dirty="0" smtClean="0"/>
              <a:t>#3: Enhance the </a:t>
            </a:r>
            <a:r>
              <a:rPr lang="en-US" dirty="0"/>
              <a:t>buying </a:t>
            </a:r>
            <a:r>
              <a:rPr lang="en-US" dirty="0" smtClean="0"/>
              <a:t>experience</a:t>
            </a:r>
            <a:endParaRPr lang="en-US" dirty="0"/>
          </a:p>
        </p:txBody>
      </p:sp>
      <p:pic>
        <p:nvPicPr>
          <p:cNvPr id="3" name="Picture 2" descr="Tip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1088937"/>
            <a:ext cx="8312727" cy="5195455"/>
          </a:xfrm>
          <a:prstGeom prst="rect">
            <a:avLst/>
          </a:prstGeom>
        </p:spPr>
      </p:pic>
    </p:spTree>
    <p:extLst>
      <p:ext uri="{BB962C8B-B14F-4D97-AF65-F5344CB8AC3E}">
        <p14:creationId xmlns:p14="http://schemas.microsoft.com/office/powerpoint/2010/main" val="1567550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smtClean="0"/>
              <a:t>Decoding Hidden </a:t>
            </a:r>
            <a:r>
              <a:rPr lang="en-US" dirty="0" err="1" smtClean="0"/>
              <a:t>Luxers</a:t>
            </a:r>
            <a:endParaRPr lang="en-US" dirty="0"/>
          </a:p>
        </p:txBody>
      </p:sp>
      <p:pic>
        <p:nvPicPr>
          <p:cNvPr id="2" name="Picture 1" descr="Slid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1090023"/>
            <a:ext cx="8312727" cy="5195455"/>
          </a:xfrm>
          <a:prstGeom prst="rect">
            <a:avLst/>
          </a:prstGeom>
        </p:spPr>
      </p:pic>
    </p:spTree>
    <p:extLst>
      <p:ext uri="{BB962C8B-B14F-4D97-AF65-F5344CB8AC3E}">
        <p14:creationId xmlns:p14="http://schemas.microsoft.com/office/powerpoint/2010/main" val="13202184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Rapid Recap</a:t>
            </a:r>
            <a:endParaRPr lang="en-US" dirty="0"/>
          </a:p>
        </p:txBody>
      </p:sp>
      <p:pic>
        <p:nvPicPr>
          <p:cNvPr id="3" name="Picture 2" descr="RapidReca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1090023"/>
            <a:ext cx="8312727" cy="5195455"/>
          </a:xfrm>
          <a:prstGeom prst="rect">
            <a:avLst/>
          </a:prstGeom>
        </p:spPr>
      </p:pic>
    </p:spTree>
    <p:extLst>
      <p:ext uri="{BB962C8B-B14F-4D97-AF65-F5344CB8AC3E}">
        <p14:creationId xmlns:p14="http://schemas.microsoft.com/office/powerpoint/2010/main" val="314958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Our Methodology</a:t>
            </a:r>
          </a:p>
        </p:txBody>
      </p:sp>
      <p:pic>
        <p:nvPicPr>
          <p:cNvPr id="3" name="Picture 2" descr="Methodolog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1090023"/>
            <a:ext cx="8312727" cy="5195455"/>
          </a:xfrm>
          <a:prstGeom prst="rect">
            <a:avLst/>
          </a:prstGeom>
        </p:spPr>
      </p:pic>
    </p:spTree>
    <p:extLst>
      <p:ext uri="{BB962C8B-B14F-4D97-AF65-F5344CB8AC3E}">
        <p14:creationId xmlns:p14="http://schemas.microsoft.com/office/powerpoint/2010/main" val="3907917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smtClean="0"/>
              <a:t>Decoding Hidden </a:t>
            </a:r>
            <a:r>
              <a:rPr lang="en-US" dirty="0" err="1" smtClean="0"/>
              <a:t>Luxers</a:t>
            </a:r>
            <a:r>
              <a:rPr lang="en-US" dirty="0" smtClean="0"/>
              <a:t>: </a:t>
            </a:r>
            <a:r>
              <a:rPr lang="en-US" dirty="0"/>
              <a:t>Key </a:t>
            </a:r>
            <a:r>
              <a:rPr lang="en-US" dirty="0" smtClean="0"/>
              <a:t>Takeaways</a:t>
            </a:r>
            <a:endParaRPr lang="en-US" dirty="0"/>
          </a:p>
        </p:txBody>
      </p:sp>
      <p:pic>
        <p:nvPicPr>
          <p:cNvPr id="5" name="Picture 4" descr="Slid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1090022"/>
            <a:ext cx="8312727" cy="5195455"/>
          </a:xfrm>
          <a:prstGeom prst="rect">
            <a:avLst/>
          </a:prstGeom>
        </p:spPr>
      </p:pic>
    </p:spTree>
    <p:extLst>
      <p:ext uri="{BB962C8B-B14F-4D97-AF65-F5344CB8AC3E}">
        <p14:creationId xmlns:p14="http://schemas.microsoft.com/office/powerpoint/2010/main" val="1058223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2200" dirty="0" smtClean="0"/>
              <a:t>Multicultural and LGBT consumers look to spend on luxury</a:t>
            </a:r>
            <a:endParaRPr lang="en-US" sz="2200" dirty="0"/>
          </a:p>
        </p:txBody>
      </p:sp>
      <p:pic>
        <p:nvPicPr>
          <p:cNvPr id="3" name="Picture 2" descr="Slid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1090023"/>
            <a:ext cx="8312727" cy="5195455"/>
          </a:xfrm>
          <a:prstGeom prst="rect">
            <a:avLst/>
          </a:prstGeom>
        </p:spPr>
      </p:pic>
    </p:spTree>
    <p:extLst>
      <p:ext uri="{BB962C8B-B14F-4D97-AF65-F5344CB8AC3E}">
        <p14:creationId xmlns:p14="http://schemas.microsoft.com/office/powerpoint/2010/main" val="666167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2200" dirty="0" smtClean="0"/>
              <a:t>Multicultural and LGBT consumers want to </a:t>
            </a:r>
            <a:r>
              <a:rPr lang="en-US" sz="2200" dirty="0"/>
              <a:t>showcase </a:t>
            </a:r>
            <a:r>
              <a:rPr lang="en-US" sz="2200" dirty="0" smtClean="0"/>
              <a:t>the self</a:t>
            </a:r>
            <a:endParaRPr lang="en-US" sz="2200" dirty="0"/>
          </a:p>
        </p:txBody>
      </p:sp>
      <p:pic>
        <p:nvPicPr>
          <p:cNvPr id="27" name="Picture 26" descr="Slide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1098489"/>
            <a:ext cx="8312727" cy="5195455"/>
          </a:xfrm>
          <a:prstGeom prst="rect">
            <a:avLst/>
          </a:prstGeom>
        </p:spPr>
      </p:pic>
    </p:spTree>
    <p:extLst>
      <p:ext uri="{BB962C8B-B14F-4D97-AF65-F5344CB8AC3E}">
        <p14:creationId xmlns:p14="http://schemas.microsoft.com/office/powerpoint/2010/main" val="2284015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2200" dirty="0" smtClean="0"/>
              <a:t>Multicultural and LGBT consumers expect a brighter future</a:t>
            </a:r>
            <a:endParaRPr lang="en-US" sz="2200" dirty="0"/>
          </a:p>
        </p:txBody>
      </p:sp>
      <p:pic>
        <p:nvPicPr>
          <p:cNvPr id="14" name="Picture 13" descr="Slide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1075444"/>
            <a:ext cx="8312727" cy="5195455"/>
          </a:xfrm>
          <a:prstGeom prst="rect">
            <a:avLst/>
          </a:prstGeom>
        </p:spPr>
      </p:pic>
    </p:spTree>
    <p:extLst>
      <p:ext uri="{BB962C8B-B14F-4D97-AF65-F5344CB8AC3E}">
        <p14:creationId xmlns:p14="http://schemas.microsoft.com/office/powerpoint/2010/main" val="2467823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2100" dirty="0" smtClean="0"/>
              <a:t>Multicultural and LGBT consumers can afford name brands</a:t>
            </a:r>
            <a:endParaRPr lang="en-US" sz="2100" dirty="0"/>
          </a:p>
        </p:txBody>
      </p:sp>
      <p:pic>
        <p:nvPicPr>
          <p:cNvPr id="4" name="Picture 3" descr="Slide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1080641"/>
            <a:ext cx="8312727" cy="5195455"/>
          </a:xfrm>
          <a:prstGeom prst="rect">
            <a:avLst/>
          </a:prstGeom>
        </p:spPr>
      </p:pic>
    </p:spTree>
    <p:extLst>
      <p:ext uri="{BB962C8B-B14F-4D97-AF65-F5344CB8AC3E}">
        <p14:creationId xmlns:p14="http://schemas.microsoft.com/office/powerpoint/2010/main" val="26802903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sz="2300" dirty="0"/>
              <a:t>Different aspects of luxury appeal to different </a:t>
            </a:r>
            <a:r>
              <a:rPr lang="en-US" sz="2300" dirty="0" smtClean="0"/>
              <a:t>segments</a:t>
            </a:r>
            <a:endParaRPr lang="en-US" sz="2300" dirty="0"/>
          </a:p>
        </p:txBody>
      </p:sp>
      <p:pic>
        <p:nvPicPr>
          <p:cNvPr id="3" name="Picture 2" descr="Slide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1090023"/>
            <a:ext cx="8312727" cy="5195455"/>
          </a:xfrm>
          <a:prstGeom prst="rect">
            <a:avLst/>
          </a:prstGeom>
        </p:spPr>
      </p:pic>
    </p:spTree>
    <p:extLst>
      <p:ext uri="{BB962C8B-B14F-4D97-AF65-F5344CB8AC3E}">
        <p14:creationId xmlns:p14="http://schemas.microsoft.com/office/powerpoint/2010/main" val="3581013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sz="2200" dirty="0" smtClean="0"/>
              <a:t>Asian </a:t>
            </a:r>
            <a:r>
              <a:rPr lang="en-US" sz="2200" dirty="0" err="1" smtClean="0"/>
              <a:t>Luxers</a:t>
            </a:r>
            <a:r>
              <a:rPr lang="en-US" sz="2200" dirty="0" smtClean="0"/>
              <a:t> want social </a:t>
            </a:r>
            <a:r>
              <a:rPr lang="en-US" sz="2200" dirty="0"/>
              <a:t>status and </a:t>
            </a:r>
            <a:r>
              <a:rPr lang="en-US" sz="2200" dirty="0" smtClean="0"/>
              <a:t>exclusivity</a:t>
            </a:r>
            <a:endParaRPr lang="en-US" sz="2200" dirty="0"/>
          </a:p>
        </p:txBody>
      </p:sp>
      <p:pic>
        <p:nvPicPr>
          <p:cNvPr id="9" name="Picture 8" descr="Slide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1080640"/>
            <a:ext cx="8312727" cy="5195455"/>
          </a:xfrm>
          <a:prstGeom prst="rect">
            <a:avLst/>
          </a:prstGeom>
        </p:spPr>
      </p:pic>
    </p:spTree>
    <p:extLst>
      <p:ext uri="{BB962C8B-B14F-4D97-AF65-F5344CB8AC3E}">
        <p14:creationId xmlns:p14="http://schemas.microsoft.com/office/powerpoint/2010/main" val="2049665286"/>
      </p:ext>
    </p:extLst>
  </p:cSld>
  <p:clrMapOvr>
    <a:masterClrMapping/>
  </p:clrMapOvr>
</p:sld>
</file>

<file path=ppt/theme/theme1.xml><?xml version="1.0" encoding="utf-8"?>
<a:theme xmlns:a="http://schemas.openxmlformats.org/drawingml/2006/main" name="Blue Standard">
  <a:themeElements>
    <a:clrScheme name="Custom 3">
      <a:dk1>
        <a:sysClr val="windowText" lastClr="000000"/>
      </a:dk1>
      <a:lt1>
        <a:sysClr val="window" lastClr="FFFFFF"/>
      </a:lt1>
      <a:dk2>
        <a:srgbClr val="C4C4C4"/>
      </a:dk2>
      <a:lt2>
        <a:srgbClr val="F2F2F2"/>
      </a:lt2>
      <a:accent1>
        <a:srgbClr val="0A3F6B"/>
      </a:accent1>
      <a:accent2>
        <a:srgbClr val="00AEEF"/>
      </a:accent2>
      <a:accent3>
        <a:srgbClr val="F4B213"/>
      </a:accent3>
      <a:accent4>
        <a:srgbClr val="9CC84B"/>
      </a:accent4>
      <a:accent5>
        <a:srgbClr val="8D64AA"/>
      </a:accent5>
      <a:accent6>
        <a:srgbClr val="2BC4B6"/>
      </a:accent6>
      <a:hlink>
        <a:srgbClr val="00AEEF"/>
      </a:hlink>
      <a:folHlink>
        <a:srgbClr val="0A3F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reen Standard">
  <a:themeElements>
    <a:clrScheme name="Custom 1">
      <a:dk1>
        <a:sysClr val="windowText" lastClr="000000"/>
      </a:dk1>
      <a:lt1>
        <a:sysClr val="window" lastClr="FFFFFF"/>
      </a:lt1>
      <a:dk2>
        <a:srgbClr val="1F497D"/>
      </a:dk2>
      <a:lt2>
        <a:srgbClr val="FFFFFF"/>
      </a:lt2>
      <a:accent1>
        <a:srgbClr val="0A3F6B"/>
      </a:accent1>
      <a:accent2>
        <a:srgbClr val="00AEEF"/>
      </a:accent2>
      <a:accent3>
        <a:srgbClr val="F4B213"/>
      </a:accent3>
      <a:accent4>
        <a:srgbClr val="9CC84B"/>
      </a:accent4>
      <a:accent5>
        <a:srgbClr val="2BC4B6"/>
      </a:accent5>
      <a:accent6>
        <a:srgbClr val="8D64AA"/>
      </a:accent6>
      <a:hlink>
        <a:srgbClr val="928D89"/>
      </a:hlink>
      <a:folHlink>
        <a:srgbClr val="8A8A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urple Standard">
  <a:themeElements>
    <a:clrScheme name="Custom 1">
      <a:dk1>
        <a:sysClr val="windowText" lastClr="000000"/>
      </a:dk1>
      <a:lt1>
        <a:sysClr val="window" lastClr="FFFFFF"/>
      </a:lt1>
      <a:dk2>
        <a:srgbClr val="1F497D"/>
      </a:dk2>
      <a:lt2>
        <a:srgbClr val="FFFFFF"/>
      </a:lt2>
      <a:accent1>
        <a:srgbClr val="0A3F6B"/>
      </a:accent1>
      <a:accent2>
        <a:srgbClr val="00AEEF"/>
      </a:accent2>
      <a:accent3>
        <a:srgbClr val="F4B213"/>
      </a:accent3>
      <a:accent4>
        <a:srgbClr val="9CC84B"/>
      </a:accent4>
      <a:accent5>
        <a:srgbClr val="2BC4B6"/>
      </a:accent5>
      <a:accent6>
        <a:srgbClr val="8D64AA"/>
      </a:accent6>
      <a:hlink>
        <a:srgbClr val="928D89"/>
      </a:hlink>
      <a:folHlink>
        <a:srgbClr val="8A8A8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Gold Standard">
  <a:themeElements>
    <a:clrScheme name="Custom 3">
      <a:dk1>
        <a:sysClr val="windowText" lastClr="000000"/>
      </a:dk1>
      <a:lt1>
        <a:sysClr val="window" lastClr="FFFFFF"/>
      </a:lt1>
      <a:dk2>
        <a:srgbClr val="C4C4C4"/>
      </a:dk2>
      <a:lt2>
        <a:srgbClr val="F2F2F2"/>
      </a:lt2>
      <a:accent1>
        <a:srgbClr val="0A3F6B"/>
      </a:accent1>
      <a:accent2>
        <a:srgbClr val="00AEEF"/>
      </a:accent2>
      <a:accent3>
        <a:srgbClr val="F4B213"/>
      </a:accent3>
      <a:accent4>
        <a:srgbClr val="9CC84B"/>
      </a:accent4>
      <a:accent5>
        <a:srgbClr val="8D64AA"/>
      </a:accent5>
      <a:accent6>
        <a:srgbClr val="2BC4B6"/>
      </a:accent6>
      <a:hlink>
        <a:srgbClr val="00AEEF"/>
      </a:hlink>
      <a:folHlink>
        <a:srgbClr val="0A3F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Mint Standard">
  <a:themeElements>
    <a:clrScheme name="Custom 3">
      <a:dk1>
        <a:sysClr val="windowText" lastClr="000000"/>
      </a:dk1>
      <a:lt1>
        <a:sysClr val="window" lastClr="FFFFFF"/>
      </a:lt1>
      <a:dk2>
        <a:srgbClr val="C4C4C4"/>
      </a:dk2>
      <a:lt2>
        <a:srgbClr val="F2F2F2"/>
      </a:lt2>
      <a:accent1>
        <a:srgbClr val="0A3F6B"/>
      </a:accent1>
      <a:accent2>
        <a:srgbClr val="00AEEF"/>
      </a:accent2>
      <a:accent3>
        <a:srgbClr val="F4B213"/>
      </a:accent3>
      <a:accent4>
        <a:srgbClr val="9CC84B"/>
      </a:accent4>
      <a:accent5>
        <a:srgbClr val="8D64AA"/>
      </a:accent5>
      <a:accent6>
        <a:srgbClr val="2BC4B6"/>
      </a:accent6>
      <a:hlink>
        <a:srgbClr val="00AEEF"/>
      </a:hlink>
      <a:folHlink>
        <a:srgbClr val="0A3F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14961</TotalTime>
  <Words>1940</Words>
  <Application>Microsoft Macintosh PowerPoint</Application>
  <PresentationFormat>On-screen Show (4:3)</PresentationFormat>
  <Paragraphs>79</Paragraphs>
  <Slides>21</Slides>
  <Notes>21</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21</vt:i4>
      </vt:variant>
    </vt:vector>
  </HeadingPairs>
  <TitlesOfParts>
    <vt:vector size="28" baseType="lpstr">
      <vt:lpstr>Arial</vt:lpstr>
      <vt:lpstr>Calibri</vt:lpstr>
      <vt:lpstr>Blue Standard</vt:lpstr>
      <vt:lpstr>Green Standard</vt:lpstr>
      <vt:lpstr>Purple Standard</vt:lpstr>
      <vt:lpstr>Gold Standard</vt:lpstr>
      <vt:lpstr>Mint Standard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Sydney Noelle Flottum</dc:creator>
  <cp:lastModifiedBy>Microsoft Office User</cp:lastModifiedBy>
  <cp:revision>1277</cp:revision>
  <dcterms:created xsi:type="dcterms:W3CDTF">2016-08-02T16:38:59Z</dcterms:created>
  <dcterms:modified xsi:type="dcterms:W3CDTF">2017-12-05T18:44:59Z</dcterms:modified>
</cp:coreProperties>
</file>