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 id="2147483715" r:id="rId2"/>
    <p:sldMasterId id="2147483726" r:id="rId3"/>
    <p:sldMasterId id="2147483752" r:id="rId4"/>
    <p:sldMasterId id="2147483761" r:id="rId5"/>
  </p:sldMasterIdLst>
  <p:notesMasterIdLst>
    <p:notesMasterId r:id="rId19"/>
  </p:notesMasterIdLst>
  <p:handoutMasterIdLst>
    <p:handoutMasterId r:id="rId20"/>
  </p:handoutMasterIdLst>
  <p:sldIdLst>
    <p:sldId id="268" r:id="rId6"/>
    <p:sldId id="260" r:id="rId7"/>
    <p:sldId id="261" r:id="rId8"/>
    <p:sldId id="267" r:id="rId9"/>
    <p:sldId id="256" r:id="rId10"/>
    <p:sldId id="257" r:id="rId11"/>
    <p:sldId id="258" r:id="rId12"/>
    <p:sldId id="259" r:id="rId13"/>
    <p:sldId id="262" r:id="rId14"/>
    <p:sldId id="263" r:id="rId15"/>
    <p:sldId id="264" r:id="rId16"/>
    <p:sldId id="265"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B1D4"/>
    <a:srgbClr val="00566B"/>
    <a:srgbClr val="0A3F6B"/>
    <a:srgbClr val="928D89"/>
    <a:srgbClr val="7FD6F7"/>
    <a:srgbClr val="95E1DA"/>
    <a:srgbClr val="AA5019"/>
    <a:srgbClr val="46295B"/>
    <a:srgbClr val="416428"/>
    <a:srgbClr val="CDE3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12" autoAdjust="0"/>
    <p:restoredTop sz="61574" autoAdjust="0"/>
  </p:normalViewPr>
  <p:slideViewPr>
    <p:cSldViewPr snapToGrid="0" snapToObjects="1">
      <p:cViewPr>
        <p:scale>
          <a:sx n="60" d="100"/>
          <a:sy n="60" d="100"/>
        </p:scale>
        <p:origin x="2896" y="3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02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1780AD-AE21-BB4D-83FD-D85963C9BBA8}" type="datetimeFigureOut">
              <a:rPr lang="en-US" smtClean="0"/>
              <a:t>12/5/17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542D8D-70CD-AF45-838E-B84D12A6B9B8}" type="slidenum">
              <a:rPr lang="en-US" smtClean="0"/>
              <a:t>‹#›</a:t>
            </a:fld>
            <a:endParaRPr lang="en-US"/>
          </a:p>
        </p:txBody>
      </p:sp>
    </p:spTree>
    <p:extLst>
      <p:ext uri="{BB962C8B-B14F-4D97-AF65-F5344CB8AC3E}">
        <p14:creationId xmlns:p14="http://schemas.microsoft.com/office/powerpoint/2010/main" val="912712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0EE18-D3A5-9B43-B1F4-B4449E954690}"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27004-0016-6942-8228-CECCB6A948FB}" type="slidenum">
              <a:rPr lang="en-US" smtClean="0"/>
              <a:t>‹#›</a:t>
            </a:fld>
            <a:endParaRPr lang="en-US"/>
          </a:p>
        </p:txBody>
      </p:sp>
    </p:spTree>
    <p:extLst>
      <p:ext uri="{BB962C8B-B14F-4D97-AF65-F5344CB8AC3E}">
        <p14:creationId xmlns:p14="http://schemas.microsoft.com/office/powerpoint/2010/main" val="12293599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Luxury goods were once believed to be an old, rich, white man’s game. And while that assumption may still reign supreme in many brand strategy rooms, a growing — and soon to be majority — clientele of luxury goods has been quietly diversifying and defying old profiles. The good news is that traditional older and affluent luxury customers aren’t a flight risk, so the time is now for brands to shift strategy. By speaking to people of color, the LGBT community, </a:t>
            </a:r>
            <a:r>
              <a:rPr lang="en-US" sz="1200" kern="1200" dirty="0" err="1" smtClean="0">
                <a:solidFill>
                  <a:schemeClr val="tx1"/>
                </a:solidFill>
                <a:effectLst/>
                <a:latin typeface="+mn-lt"/>
                <a:ea typeface="+mn-ea"/>
                <a:cs typeface="+mn-cs"/>
              </a:rPr>
              <a:t>Millennials</a:t>
            </a:r>
            <a:r>
              <a:rPr lang="en-US" sz="1200" kern="1200" dirty="0" smtClean="0">
                <a:solidFill>
                  <a:schemeClr val="tx1"/>
                </a:solidFill>
                <a:effectLst/>
                <a:latin typeface="+mn-lt"/>
                <a:ea typeface="+mn-ea"/>
                <a:cs typeface="+mn-cs"/>
              </a:rPr>
              <a:t> and other modern luxury consumers, brands have an opportunity to preserve future profits while embracing the widening appeal of the luxury industry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2</a:t>
            </a:fld>
            <a:endParaRPr lang="en-US"/>
          </a:p>
        </p:txBody>
      </p:sp>
    </p:spTree>
    <p:extLst>
      <p:ext uri="{BB962C8B-B14F-4D97-AF65-F5344CB8AC3E}">
        <p14:creationId xmlns:p14="http://schemas.microsoft.com/office/powerpoint/2010/main" val="348246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Classic luxury brand Tiffany &amp; Co. places </a:t>
            </a:r>
            <a:r>
              <a:rPr lang="en-US" sz="1200" u="none" kern="1200" dirty="0" smtClean="0">
                <a:solidFill>
                  <a:schemeClr val="tx1"/>
                </a:solidFill>
                <a:effectLst/>
                <a:latin typeface="+mn-lt"/>
                <a:ea typeface="+mn-ea"/>
                <a:cs typeface="+mn-cs"/>
              </a:rPr>
              <a:t>Lupita Nyong’o</a:t>
            </a:r>
            <a:r>
              <a:rPr lang="en-US" sz="12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near a New York City window to wax poetically about the grand view she now enjoys. The scene reveals only glimpses of jewelry and instead focuses on instilling the belief that this regal view (and the pricey apartment from which it’s viewed) might be available to all consumers. The company was also one of the first luxury jewelers to </a:t>
            </a:r>
            <a:r>
              <a:rPr lang="en-US" sz="1200" u="none" kern="1200" dirty="0" smtClean="0">
                <a:solidFill>
                  <a:schemeClr val="tx1"/>
                </a:solidFill>
                <a:effectLst/>
                <a:latin typeface="+mn-lt"/>
                <a:ea typeface="+mn-ea"/>
                <a:cs typeface="+mn-cs"/>
              </a:rPr>
              <a:t>reach</a:t>
            </a:r>
            <a:r>
              <a:rPr lang="en-US" sz="1200" kern="1200" dirty="0" smtClean="0">
                <a:solidFill>
                  <a:schemeClr val="tx1"/>
                </a:solidFill>
                <a:effectLst/>
                <a:latin typeface="+mn-lt"/>
                <a:ea typeface="+mn-ea"/>
                <a:cs typeface="+mn-cs"/>
              </a:rPr>
              <a:t> out to the LGBT community.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11</a:t>
            </a:fld>
            <a:endParaRPr lang="en-US"/>
          </a:p>
        </p:txBody>
      </p:sp>
    </p:spTree>
    <p:extLst>
      <p:ext uri="{BB962C8B-B14F-4D97-AF65-F5344CB8AC3E}">
        <p14:creationId xmlns:p14="http://schemas.microsoft.com/office/powerpoint/2010/main" val="2696612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Cadillac was the car of choice for African American consumers in the early 2000’s. However, the brand unwisely changed strategies and stopped investing in black consumers, </a:t>
            </a:r>
            <a:r>
              <a:rPr lang="en-US" sz="1200" u="none" kern="1200" dirty="0" smtClean="0">
                <a:solidFill>
                  <a:schemeClr val="tx1"/>
                </a:solidFill>
                <a:effectLst/>
                <a:latin typeface="+mn-lt"/>
                <a:ea typeface="+mn-ea"/>
                <a:cs typeface="+mn-cs"/>
              </a:rPr>
              <a:t>losing its market share</a:t>
            </a:r>
            <a:r>
              <a:rPr lang="en-US" sz="1200" kern="1200" dirty="0" smtClean="0">
                <a:solidFill>
                  <a:schemeClr val="tx1"/>
                </a:solidFill>
                <a:effectLst/>
                <a:latin typeface="+mn-lt"/>
                <a:ea typeface="+mn-ea"/>
                <a:cs typeface="+mn-cs"/>
              </a:rPr>
              <a:t> to Lexus as that brand took the opposite tact throughout the 2010’s — partnering with </a:t>
            </a:r>
            <a:r>
              <a:rPr lang="en-US" sz="1200" i="1" kern="1200" dirty="0" smtClean="0">
                <a:solidFill>
                  <a:schemeClr val="tx1"/>
                </a:solidFill>
                <a:effectLst/>
                <a:latin typeface="+mn-lt"/>
                <a:ea typeface="+mn-ea"/>
                <a:cs typeface="+mn-cs"/>
              </a:rPr>
              <a:t>Essence</a:t>
            </a:r>
            <a:r>
              <a:rPr lang="en-US" sz="1200" kern="1200" dirty="0" smtClean="0">
                <a:solidFill>
                  <a:schemeClr val="tx1"/>
                </a:solidFill>
                <a:effectLst/>
                <a:latin typeface="+mn-lt"/>
                <a:ea typeface="+mn-ea"/>
                <a:cs typeface="+mn-cs"/>
              </a:rPr>
              <a:t> magazine, building interactive social media games in Web posts popular with African Americans, and creating high-profile Super Bowl spots featuring black celebrities. No wonder Lexus now consistently finds itself </a:t>
            </a:r>
            <a:r>
              <a:rPr lang="en-US" sz="1200" u="none" kern="1200" dirty="0" smtClean="0">
                <a:solidFill>
                  <a:schemeClr val="tx1"/>
                </a:solidFill>
                <a:effectLst/>
                <a:latin typeface="+mn-lt"/>
                <a:ea typeface="+mn-ea"/>
                <a:cs typeface="+mn-cs"/>
              </a:rPr>
              <a:t>atop luxury vehicle rankings for black consumers</a:t>
            </a:r>
            <a:r>
              <a:rPr lang="en-US" sz="1200"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12</a:t>
            </a:fld>
            <a:endParaRPr lang="en-US"/>
          </a:p>
        </p:txBody>
      </p:sp>
    </p:spTree>
    <p:extLst>
      <p:ext uri="{BB962C8B-B14F-4D97-AF65-F5344CB8AC3E}">
        <p14:creationId xmlns:p14="http://schemas.microsoft.com/office/powerpoint/2010/main" val="3799307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Today’s new luxury buyers —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 are more diverse, in a range of ways</a:t>
            </a:r>
          </a:p>
          <a:p>
            <a:pPr marL="171450" lvl="0" indent="-171450">
              <a:buFont typeface="Arial"/>
              <a:buChar char="•"/>
            </a:pPr>
            <a:r>
              <a:rPr lang="en-US" sz="1200" kern="1200" dirty="0" smtClean="0">
                <a:solidFill>
                  <a:schemeClr val="tx1"/>
                </a:solidFill>
                <a:effectLst/>
                <a:latin typeface="+mn-lt"/>
                <a:ea typeface="+mn-ea"/>
                <a:cs typeface="+mn-cs"/>
              </a:rPr>
              <a:t>Social benefits motivate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to buy</a:t>
            </a:r>
          </a:p>
          <a:p>
            <a:pPr marL="171450" lvl="0" indent="-171450">
              <a:buFont typeface="Arial"/>
              <a:buChar char="•"/>
            </a:pPr>
            <a:r>
              <a:rPr lang="en-US" sz="1200" kern="1200" dirty="0" smtClean="0">
                <a:solidFill>
                  <a:schemeClr val="tx1"/>
                </a:solidFill>
                <a:effectLst/>
                <a:latin typeface="+mn-lt"/>
                <a:ea typeface="+mn-ea"/>
                <a:cs typeface="+mn-cs"/>
              </a:rPr>
              <a:t>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are a new, long-term engine of growth</a:t>
            </a:r>
          </a:p>
          <a:p>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13</a:t>
            </a:fld>
            <a:endParaRPr lang="en-US"/>
          </a:p>
        </p:txBody>
      </p:sp>
    </p:spTree>
    <p:extLst>
      <p:ext uri="{BB962C8B-B14F-4D97-AF65-F5344CB8AC3E}">
        <p14:creationId xmlns:p14="http://schemas.microsoft.com/office/powerpoint/2010/main" val="26819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Today’s luxury good consumers have lower incomes, are more racially and economically diverse and are more likely to purchase luxury items because of social, intrinsic motivations (in keeping with multicultural consumers outsized thirst for self-expression – see Values Spotlight sidebar). Unfortunately, the growth of this emerging luxury buyer segment remains largely unnoticed by brands.  While the reality of shifting American demographics is nothing new, luxury brands have been operating under the false assumption that they’re impervious to them. In reality, luxury goods buyers are changing in parallel with the US population, making it all the more important for luxury brands to increase their inclusiveness. Perhaps the biggest misconception about luxury good buyers is that they’re all wealthy, when in reality, 28% of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fall in a lower middle income bracket (CEB </a:t>
            </a:r>
            <a:r>
              <a:rPr lang="en-US" sz="1200" kern="1200" dirty="0" err="1" smtClean="0">
                <a:solidFill>
                  <a:schemeClr val="tx1"/>
                </a:solidFill>
                <a:effectLst/>
                <a:latin typeface="+mn-lt"/>
                <a:ea typeface="+mn-ea"/>
                <a:cs typeface="+mn-cs"/>
              </a:rPr>
              <a:t>Iconoculture</a:t>
            </a:r>
            <a:r>
              <a:rPr lang="en-US" sz="1200" kern="1200" dirty="0" smtClean="0">
                <a:solidFill>
                  <a:schemeClr val="tx1"/>
                </a:solidFill>
                <a:effectLst/>
                <a:latin typeface="+mn-lt"/>
                <a:ea typeface="+mn-ea"/>
                <a:cs typeface="+mn-cs"/>
              </a:rPr>
              <a:t> Luxury Consumer Study, January 2017). </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3</a:t>
            </a:fld>
            <a:endParaRPr lang="en-US"/>
          </a:p>
        </p:txBody>
      </p:sp>
    </p:spTree>
    <p:extLst>
      <p:ext uri="{BB962C8B-B14F-4D97-AF65-F5344CB8AC3E}">
        <p14:creationId xmlns:p14="http://schemas.microsoft.com/office/powerpoint/2010/main" val="424802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the growth of this emerging Hidden </a:t>
            </a:r>
            <a:r>
              <a:rPr lang="en-US" dirty="0" err="1" smtClean="0"/>
              <a:t>Luxer</a:t>
            </a:r>
            <a:r>
              <a:rPr lang="en-US" dirty="0" smtClean="0"/>
              <a:t> segment remains largely unnoticed by brands. While the reality of shifting American demographics is nothing new, luxury brands have been operating under the false assumption that they’re impervious to them. In reality,</a:t>
            </a:r>
            <a:r>
              <a:rPr lang="en-US" baseline="0" dirty="0" smtClean="0"/>
              <a:t> luxury goods buyers are changing in parallel with the US population, making it all the more important for luxury brands to increase their inclusiveness. Perhaps the biggest misconception about luxury good buyers is that they’re all wealthy, when in reality, 28% of Hidden </a:t>
            </a:r>
            <a:r>
              <a:rPr lang="en-US" baseline="0" dirty="0" err="1" smtClean="0"/>
              <a:t>Luxers</a:t>
            </a:r>
            <a:r>
              <a:rPr lang="en-US" baseline="0" dirty="0" smtClean="0"/>
              <a:t> fall in a lower middle income bracket (CEB </a:t>
            </a:r>
            <a:r>
              <a:rPr lang="en-US" baseline="0" dirty="0" err="1" smtClean="0"/>
              <a:t>Iconoculture</a:t>
            </a:r>
            <a:r>
              <a:rPr lang="en-US" baseline="0" dirty="0" smtClean="0"/>
              <a:t> Luxury Consumer Study, January 2017).</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4</a:t>
            </a:fld>
            <a:endParaRPr lang="en-US"/>
          </a:p>
        </p:txBody>
      </p:sp>
    </p:spTree>
    <p:extLst>
      <p:ext uri="{BB962C8B-B14F-4D97-AF65-F5344CB8AC3E}">
        <p14:creationId xmlns:p14="http://schemas.microsoft.com/office/powerpoint/2010/main" val="424802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consumers who have purchased a luxury good within the past 12 months are divided by race, ethnicity and/or sexual orientation, a diverse profile emerges. Visible and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differ in terms of gender, age, marital status, income level and where they live.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tend to be female, younger, more suburban and lower earners.</a:t>
            </a:r>
            <a:r>
              <a:rPr lang="en-US"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227004-0016-6942-8228-CECCB6A948FB}" type="slidenum">
              <a:rPr lang="en-US" smtClean="0"/>
              <a:t>5</a:t>
            </a:fld>
            <a:endParaRPr lang="en-US"/>
          </a:p>
        </p:txBody>
      </p:sp>
    </p:spTree>
    <p:extLst>
      <p:ext uri="{BB962C8B-B14F-4D97-AF65-F5344CB8AC3E}">
        <p14:creationId xmlns:p14="http://schemas.microsoft.com/office/powerpoint/2010/main" val="76752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Hidden and Visible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share several important motivators when it comes to buying luxury, only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also consider social benefits — status, differentiation, self-expression — as motivation. The belief that you should get more if you pay more still holds true in the minds of all </a:t>
            </a:r>
            <a:r>
              <a:rPr lang="en-US" sz="1200" kern="1200" dirty="0" err="1" smtClean="0">
                <a:solidFill>
                  <a:schemeClr val="tx1"/>
                </a:solidFill>
                <a:effectLst/>
                <a:latin typeface="+mn-lt"/>
                <a:ea typeface="+mn-ea"/>
                <a:cs typeface="+mn-cs"/>
              </a:rPr>
              <a:t>luxe</a:t>
            </a:r>
            <a:r>
              <a:rPr lang="en-US" sz="1200" kern="1200" dirty="0" smtClean="0">
                <a:solidFill>
                  <a:schemeClr val="tx1"/>
                </a:solidFill>
                <a:effectLst/>
                <a:latin typeface="+mn-lt"/>
                <a:ea typeface="+mn-ea"/>
                <a:cs typeface="+mn-cs"/>
              </a:rPr>
              <a:t> buyers, and both groups look to luxury brands as a means of indulgence, but only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show a desire to demonstrate social mobility through the purchase of luxury goods, and see luxury purchases as a way to signal their success to others (CEB </a:t>
            </a:r>
            <a:r>
              <a:rPr lang="en-US" sz="1200" kern="1200" dirty="0" err="1" smtClean="0">
                <a:solidFill>
                  <a:schemeClr val="tx1"/>
                </a:solidFill>
                <a:effectLst/>
                <a:latin typeface="+mn-lt"/>
                <a:ea typeface="+mn-ea"/>
                <a:cs typeface="+mn-cs"/>
              </a:rPr>
              <a:t>Iconoculture</a:t>
            </a:r>
            <a:r>
              <a:rPr lang="en-US" sz="1200" kern="1200" dirty="0" smtClean="0">
                <a:solidFill>
                  <a:schemeClr val="tx1"/>
                </a:solidFill>
                <a:effectLst/>
                <a:latin typeface="+mn-lt"/>
                <a:ea typeface="+mn-ea"/>
                <a:cs typeface="+mn-cs"/>
              </a:rPr>
              <a:t> Luxury Consumer Study, January 2017). For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high-cost purchases are a demonstration of social cachet, letting peers know that their status is rising, along with their level of sophistication.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6</a:t>
            </a:fld>
            <a:endParaRPr lang="en-US"/>
          </a:p>
        </p:txBody>
      </p:sp>
    </p:spTree>
    <p:extLst>
      <p:ext uri="{BB962C8B-B14F-4D97-AF65-F5344CB8AC3E}">
        <p14:creationId xmlns:p14="http://schemas.microsoft.com/office/powerpoint/2010/main" val="59445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product to be considered luxury by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social benefits are part of the equation.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7</a:t>
            </a:fld>
            <a:endParaRPr lang="en-US"/>
          </a:p>
        </p:txBody>
      </p:sp>
    </p:spTree>
    <p:extLst>
      <p:ext uri="{BB962C8B-B14F-4D97-AF65-F5344CB8AC3E}">
        <p14:creationId xmlns:p14="http://schemas.microsoft.com/office/powerpoint/2010/main" val="59445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Between 1990 and 2015, purchasing power of multicultural consumers saw an increase of 409% — more than double the growth of total US purchasing power (Selig Center for Economic Growth, 2015). Because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are younger and make up the majority of younger people, their </a:t>
            </a:r>
            <a:r>
              <a:rPr lang="en-US" sz="1200" u="none" kern="1200" dirty="0" smtClean="0">
                <a:solidFill>
                  <a:schemeClr val="tx1"/>
                </a:solidFill>
                <a:effectLst/>
                <a:latin typeface="+mn-lt"/>
                <a:ea typeface="+mn-ea"/>
                <a:cs typeface="+mn-cs"/>
              </a:rPr>
              <a:t>window for spending is longer </a:t>
            </a:r>
            <a:r>
              <a:rPr lang="en-US" sz="1200" kern="1200" dirty="0" smtClean="0">
                <a:solidFill>
                  <a:schemeClr val="tx1"/>
                </a:solidFill>
                <a:effectLst/>
                <a:latin typeface="+mn-lt"/>
                <a:ea typeface="+mn-ea"/>
                <a:cs typeface="+mn-cs"/>
              </a:rPr>
              <a:t>than that of Visible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(Nielsen, 18 March 2015). Additionally, </a:t>
            </a:r>
            <a:r>
              <a:rPr lang="en-US" sz="1200" u="none" kern="1200" dirty="0" smtClean="0">
                <a:solidFill>
                  <a:schemeClr val="tx1"/>
                </a:solidFill>
                <a:effectLst/>
                <a:latin typeface="+mn-lt"/>
                <a:ea typeface="+mn-ea"/>
                <a:cs typeface="+mn-cs"/>
              </a:rPr>
              <a:t>they’re more loyal </a:t>
            </a:r>
            <a:r>
              <a:rPr lang="en-US" sz="1200" kern="1200" dirty="0" smtClean="0">
                <a:solidFill>
                  <a:schemeClr val="tx1"/>
                </a:solidFill>
                <a:effectLst/>
                <a:latin typeface="+mn-lt"/>
                <a:ea typeface="+mn-ea"/>
                <a:cs typeface="+mn-cs"/>
              </a:rPr>
              <a:t>to their brands of choice (Buzz Marketing Group, 7 November 2016). Today, the numbers of Visible and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are roughly split 50/50 (CEB </a:t>
            </a:r>
            <a:r>
              <a:rPr lang="en-US" sz="1200" kern="1200" dirty="0" err="1" smtClean="0">
                <a:solidFill>
                  <a:schemeClr val="tx1"/>
                </a:solidFill>
                <a:effectLst/>
                <a:latin typeface="+mn-lt"/>
                <a:ea typeface="+mn-ea"/>
                <a:cs typeface="+mn-cs"/>
              </a:rPr>
              <a:t>Iconoculture</a:t>
            </a:r>
            <a:r>
              <a:rPr lang="en-US" sz="1200" kern="1200" dirty="0" smtClean="0">
                <a:solidFill>
                  <a:schemeClr val="tx1"/>
                </a:solidFill>
                <a:effectLst/>
                <a:latin typeface="+mn-lt"/>
                <a:ea typeface="+mn-ea"/>
                <a:cs typeface="+mn-cs"/>
              </a:rPr>
              <a:t> Luxury Consumer Study, January 2017). However, given the current rate of change in the overall US population from a majority white to a minority-majority society,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are poised to become the majority of all luxury consumers within the next five years.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8</a:t>
            </a:fld>
            <a:endParaRPr lang="en-US"/>
          </a:p>
        </p:txBody>
      </p:sp>
    </p:spTree>
    <p:extLst>
      <p:ext uri="{BB962C8B-B14F-4D97-AF65-F5344CB8AC3E}">
        <p14:creationId xmlns:p14="http://schemas.microsoft.com/office/powerpoint/2010/main" val="404147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only a few years to go before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become the majority of all luxury good consumers, luxury brands need to not only recognize this coming shift, but act quickly to address the unique purchasing motivations of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Sustainable brand growth depends on it. And it should be said that while the addition of a new type of motivation might appear to complicate luxury brands’ marketing strategies, all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make it quite clear that they’re ok with brands branching out to new customers. A majority of Visible and Hidden </a:t>
            </a:r>
            <a:r>
              <a:rPr lang="en-US" sz="1200" kern="1200" dirty="0" err="1" smtClean="0">
                <a:solidFill>
                  <a:schemeClr val="tx1"/>
                </a:solidFill>
                <a:effectLst/>
                <a:latin typeface="+mn-lt"/>
                <a:ea typeface="+mn-ea"/>
                <a:cs typeface="+mn-cs"/>
              </a:rPr>
              <a:t>Luxers</a:t>
            </a:r>
            <a:r>
              <a:rPr lang="en-US" sz="1200" kern="1200" dirty="0" smtClean="0">
                <a:solidFill>
                  <a:schemeClr val="tx1"/>
                </a:solidFill>
                <a:effectLst/>
                <a:latin typeface="+mn-lt"/>
                <a:ea typeface="+mn-ea"/>
                <a:cs typeface="+mn-cs"/>
              </a:rPr>
              <a:t> say that they don’t have an issue with brands broadening their target (CEB </a:t>
            </a:r>
            <a:r>
              <a:rPr lang="en-US" sz="1200" kern="1200" dirty="0" err="1" smtClean="0">
                <a:solidFill>
                  <a:schemeClr val="tx1"/>
                </a:solidFill>
                <a:effectLst/>
                <a:latin typeface="+mn-lt"/>
                <a:ea typeface="+mn-ea"/>
                <a:cs typeface="+mn-cs"/>
              </a:rPr>
              <a:t>Iconoculture</a:t>
            </a:r>
            <a:r>
              <a:rPr lang="en-US" sz="1200" kern="1200" dirty="0" smtClean="0">
                <a:solidFill>
                  <a:schemeClr val="tx1"/>
                </a:solidFill>
                <a:effectLst/>
                <a:latin typeface="+mn-lt"/>
                <a:ea typeface="+mn-ea"/>
                <a:cs typeface="+mn-cs"/>
              </a:rPr>
              <a:t> Luxury Consumer Study, January 2017).</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9</a:t>
            </a:fld>
            <a:endParaRPr lang="en-US"/>
          </a:p>
        </p:txBody>
      </p:sp>
    </p:spTree>
    <p:extLst>
      <p:ext uri="{BB962C8B-B14F-4D97-AF65-F5344CB8AC3E}">
        <p14:creationId xmlns:p14="http://schemas.microsoft.com/office/powerpoint/2010/main" val="107523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Ralph Lauren’s reflection of luxury through a young African American family with natural hairstyles highlights ethnic and age diversity. Ralph Lauren has also garnered strong praise from the African American community as a brand that has historically reached out to them.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10</a:t>
            </a:fld>
            <a:endParaRPr lang="en-US"/>
          </a:p>
        </p:txBody>
      </p:sp>
    </p:spTree>
    <p:extLst>
      <p:ext uri="{BB962C8B-B14F-4D97-AF65-F5344CB8AC3E}">
        <p14:creationId xmlns:p14="http://schemas.microsoft.com/office/powerpoint/2010/main" val="362415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chemeClr val="accent1"/>
          </a:solidFill>
          <a:ln>
            <a:noFill/>
          </a:ln>
          <a:extLst/>
        </p:spPr>
        <p:txBody>
          <a:bodyPr wrap="none" lIns="91429" tIns="45714" rIns="91429" bIns="45714" anchor="ctr"/>
          <a:lstStyle/>
          <a:p>
            <a:endParaRPr lang="en-US">
              <a:solidFill>
                <a:srgbClr val="6CB33F"/>
              </a:solidFill>
            </a:endParaRPr>
          </a:p>
        </p:txBody>
      </p:sp>
      <p:sp>
        <p:nvSpPr>
          <p:cNvPr id="11" name="Rectangle 10"/>
          <p:cNvSpPr/>
          <p:nvPr userDrawn="1"/>
        </p:nvSpPr>
        <p:spPr>
          <a:xfrm>
            <a:off x="288636" y="254000"/>
            <a:ext cx="8547353" cy="287421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559468"/>
            <a:ext cx="8392691" cy="1226406"/>
          </a:xfrm>
          <a:prstGeom prst="rect">
            <a:avLst/>
          </a:prstGeom>
        </p:spPr>
        <p:txBody>
          <a:bodyPr vert="horz" anchor="b"/>
          <a:lstStyle>
            <a:lvl1pPr marL="0" indent="0">
              <a:buNone/>
              <a:defRPr sz="3200" b="1" baseline="0">
                <a:solidFill>
                  <a:srgbClr val="0A3F6B"/>
                </a:solidFill>
                <a:latin typeface="Arial"/>
                <a:cs typeface="Arial"/>
              </a:defRPr>
            </a:lvl1pPr>
          </a:lstStyle>
          <a:p>
            <a:pPr lvl="0"/>
            <a:r>
              <a:rPr lang="en-US" dirty="0" smtClean="0"/>
              <a:t>Click to enter presentation title</a:t>
            </a:r>
          </a:p>
        </p:txBody>
      </p:sp>
      <p:sp>
        <p:nvSpPr>
          <p:cNvPr id="12" name="Text Placeholder 12"/>
          <p:cNvSpPr>
            <a:spLocks noGrp="1"/>
          </p:cNvSpPr>
          <p:nvPr>
            <p:ph type="body" sz="quarter" idx="12" hasCustomPrompt="1"/>
          </p:nvPr>
        </p:nvSpPr>
        <p:spPr>
          <a:xfrm>
            <a:off x="363623" y="2246155"/>
            <a:ext cx="3125535" cy="414167"/>
          </a:xfrm>
          <a:prstGeom prst="rect">
            <a:avLst/>
          </a:prstGeom>
        </p:spPr>
        <p:txBody>
          <a:bodyPr vert="horz"/>
          <a:lstStyle>
            <a:lvl1pPr marL="0" indent="0">
              <a:buNone/>
              <a:defRPr sz="2000" b="1" baseline="0">
                <a:solidFill>
                  <a:srgbClr val="0A3F6B"/>
                </a:solidFill>
                <a:latin typeface="Arial"/>
                <a:cs typeface="Arial"/>
              </a:defRPr>
            </a:lvl1pPr>
          </a:lstStyle>
          <a:p>
            <a:pPr lvl="0"/>
            <a:r>
              <a:rPr lang="en-US" dirty="0" smtClean="0"/>
              <a:t>Presenter name</a:t>
            </a:r>
          </a:p>
        </p:txBody>
      </p:sp>
      <p:sp>
        <p:nvSpPr>
          <p:cNvPr id="13" name="Text Placeholder 12"/>
          <p:cNvSpPr>
            <a:spLocks noGrp="1"/>
          </p:cNvSpPr>
          <p:nvPr>
            <p:ph type="body" sz="quarter" idx="13" hasCustomPrompt="1"/>
          </p:nvPr>
        </p:nvSpPr>
        <p:spPr>
          <a:xfrm>
            <a:off x="4352760" y="2246155"/>
            <a:ext cx="3125535" cy="414167"/>
          </a:xfrm>
          <a:prstGeom prst="rect">
            <a:avLst/>
          </a:prstGeom>
        </p:spPr>
        <p:txBody>
          <a:bodyPr vert="horz"/>
          <a:lstStyle>
            <a:lvl1pPr marL="0" indent="0">
              <a:buNone/>
              <a:defRPr sz="2000" b="1" baseline="0">
                <a:solidFill>
                  <a:srgbClr val="0A3F6B"/>
                </a:solidFill>
                <a:latin typeface="Arial"/>
                <a:cs typeface="Arial"/>
              </a:defRPr>
            </a:lvl1pPr>
          </a:lstStyle>
          <a:p>
            <a:pPr lvl="0"/>
            <a:r>
              <a:rPr lang="en-US" dirty="0" smtClean="0"/>
              <a:t>Presenter name</a:t>
            </a:r>
          </a:p>
        </p:txBody>
      </p:sp>
      <p:sp>
        <p:nvSpPr>
          <p:cNvPr id="14" name="Text Placeholder 12"/>
          <p:cNvSpPr>
            <a:spLocks noGrp="1"/>
          </p:cNvSpPr>
          <p:nvPr>
            <p:ph type="body" sz="quarter" idx="14" hasCustomPrompt="1"/>
          </p:nvPr>
        </p:nvSpPr>
        <p:spPr>
          <a:xfrm>
            <a:off x="363623" y="2572353"/>
            <a:ext cx="3125535" cy="414167"/>
          </a:xfrm>
          <a:prstGeom prst="rect">
            <a:avLst/>
          </a:prstGeom>
        </p:spPr>
        <p:txBody>
          <a:bodyPr vert="horz"/>
          <a:lstStyle>
            <a:lvl1pPr marL="0" indent="0">
              <a:buNone/>
              <a:defRPr sz="1600" b="0" baseline="0">
                <a:solidFill>
                  <a:srgbClr val="0A3F6B"/>
                </a:solidFill>
                <a:latin typeface="Arial"/>
                <a:cs typeface="Arial"/>
              </a:defRPr>
            </a:lvl1pPr>
          </a:lstStyle>
          <a:p>
            <a:pPr lvl="0"/>
            <a:r>
              <a:rPr lang="en-US" dirty="0" smtClean="0"/>
              <a:t>Presenter title</a:t>
            </a:r>
          </a:p>
        </p:txBody>
      </p:sp>
      <p:sp>
        <p:nvSpPr>
          <p:cNvPr id="15" name="Text Placeholder 12"/>
          <p:cNvSpPr>
            <a:spLocks noGrp="1"/>
          </p:cNvSpPr>
          <p:nvPr>
            <p:ph type="body" sz="quarter" idx="15" hasCustomPrompt="1"/>
          </p:nvPr>
        </p:nvSpPr>
        <p:spPr>
          <a:xfrm>
            <a:off x="4352760" y="2572353"/>
            <a:ext cx="3125535" cy="414167"/>
          </a:xfrm>
          <a:prstGeom prst="rect">
            <a:avLst/>
          </a:prstGeom>
        </p:spPr>
        <p:txBody>
          <a:bodyPr vert="horz"/>
          <a:lstStyle>
            <a:lvl1pPr marL="0" indent="0">
              <a:buNone/>
              <a:defRPr sz="1600" b="0" baseline="0">
                <a:solidFill>
                  <a:srgbClr val="0A3F6B"/>
                </a:solidFill>
                <a:latin typeface="Arial"/>
                <a:cs typeface="Arial"/>
              </a:defRPr>
            </a:lvl1pPr>
          </a:lstStyle>
          <a:p>
            <a:pPr lvl="0"/>
            <a:r>
              <a:rPr lang="en-US" dirty="0" smtClean="0"/>
              <a:t>Presenter title</a:t>
            </a:r>
          </a:p>
        </p:txBody>
      </p:sp>
      <p:cxnSp>
        <p:nvCxnSpPr>
          <p:cNvPr id="16" name="Straight Connector 15"/>
          <p:cNvCxnSpPr/>
          <p:nvPr userDrawn="1"/>
        </p:nvCxnSpPr>
        <p:spPr>
          <a:xfrm>
            <a:off x="390359" y="1933586"/>
            <a:ext cx="8365956" cy="0"/>
          </a:xfrm>
          <a:prstGeom prst="line">
            <a:avLst/>
          </a:prstGeom>
          <a:ln w="130175" cmpd="sng">
            <a:solidFill>
              <a:srgbClr val="0A3F6B"/>
            </a:solidFill>
          </a:ln>
        </p:spPr>
        <p:style>
          <a:lnRef idx="1">
            <a:schemeClr val="dk1"/>
          </a:lnRef>
          <a:fillRef idx="0">
            <a:schemeClr val="dk1"/>
          </a:fillRef>
          <a:effectRef idx="0">
            <a:schemeClr val="dk1"/>
          </a:effectRef>
          <a:fontRef idx="minor">
            <a:schemeClr val="tx1"/>
          </a:fontRef>
        </p:style>
      </p:cxnSp>
      <p:pic>
        <p:nvPicPr>
          <p:cNvPr id="2" name="Picture 1" descr="Icono_RGB_300x43-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85613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 Title Slid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16428"/>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1687910"/>
            <a:ext cx="8392691" cy="664932"/>
          </a:xfrm>
          <a:prstGeom prst="rect">
            <a:avLst/>
          </a:prstGeom>
        </p:spPr>
        <p:txBody>
          <a:bodyPr vert="horz" anchor="b"/>
          <a:lstStyle>
            <a:lvl1pPr marL="0" indent="0">
              <a:buNone/>
              <a:defRPr sz="3200" b="1" baseline="0">
                <a:solidFill>
                  <a:schemeClr val="bg1"/>
                </a:solidFill>
                <a:latin typeface="Arial"/>
                <a:cs typeface="Arial"/>
              </a:defRPr>
            </a:lvl1pPr>
          </a:lstStyle>
          <a:p>
            <a:pPr lvl="0"/>
            <a:r>
              <a:rPr lang="en-US" dirty="0" smtClean="0"/>
              <a:t>Click to enter section divider title</a:t>
            </a:r>
          </a:p>
        </p:txBody>
      </p:sp>
      <p:cxnSp>
        <p:nvCxnSpPr>
          <p:cNvPr id="16" name="Straight Connector 15"/>
          <p:cNvCxnSpPr/>
          <p:nvPr userDrawn="1"/>
        </p:nvCxnSpPr>
        <p:spPr>
          <a:xfrm>
            <a:off x="390359" y="2414851"/>
            <a:ext cx="8365956" cy="0"/>
          </a:xfrm>
          <a:prstGeom prst="line">
            <a:avLst/>
          </a:prstGeom>
          <a:ln w="130175"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Icono_RGB_300x43-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275240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 main image/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16428"/>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7"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
        <p:nvSpPr>
          <p:cNvPr id="8" name="Text Placeholder 12"/>
          <p:cNvSpPr>
            <a:spLocks noGrp="1"/>
          </p:cNvSpPr>
          <p:nvPr>
            <p:ph type="body" sz="quarter" idx="10" hasCustomPrompt="1"/>
          </p:nvPr>
        </p:nvSpPr>
        <p:spPr>
          <a:xfrm>
            <a:off x="457200" y="1102328"/>
            <a:ext cx="8228962" cy="726376"/>
          </a:xfrm>
          <a:prstGeom prst="rect">
            <a:avLst/>
          </a:prstGeom>
        </p:spPr>
        <p:txBody>
          <a:bodyPr vert="horz"/>
          <a:lstStyle>
            <a:lvl1pPr marL="0" indent="0">
              <a:buNone/>
              <a:defRPr sz="1800" b="1" baseline="0">
                <a:latin typeface="Arial"/>
                <a:cs typeface="Arial"/>
              </a:defRPr>
            </a:lvl1pPr>
          </a:lstStyle>
          <a:p>
            <a:pPr lvl="0"/>
            <a:r>
              <a:rPr lang="en-US" dirty="0" smtClean="0"/>
              <a:t>Click to enter subhead</a:t>
            </a:r>
          </a:p>
        </p:txBody>
      </p:sp>
    </p:spTree>
    <p:extLst>
      <p:ext uri="{BB962C8B-B14F-4D97-AF65-F5344CB8AC3E}">
        <p14:creationId xmlns:p14="http://schemas.microsoft.com/office/powerpoint/2010/main" val="2406427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16428"/>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Tree>
    <p:extLst>
      <p:ext uri="{BB962C8B-B14F-4D97-AF65-F5344CB8AC3E}">
        <p14:creationId xmlns:p14="http://schemas.microsoft.com/office/powerpoint/2010/main" val="128685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 Side image &amp; content">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16428"/>
                </a:solidFill>
                <a:latin typeface="Arial"/>
                <a:cs typeface="Arial"/>
              </a:defRPr>
            </a:lvl1pPr>
          </a:lstStyle>
          <a:p>
            <a:pPr lvl="0"/>
            <a:r>
              <a:rPr lang="en-US" dirty="0" smtClean="0"/>
              <a:t>Click to enter slide headline</a:t>
            </a:r>
            <a:endParaRPr lang="en-US" dirty="0"/>
          </a:p>
        </p:txBody>
      </p:sp>
      <p:sp>
        <p:nvSpPr>
          <p:cNvPr id="5" name="Picture Placeholder 12"/>
          <p:cNvSpPr>
            <a:spLocks noGrp="1"/>
          </p:cNvSpPr>
          <p:nvPr>
            <p:ph type="pic" sz="quarter" idx="16" hasCustomPrompt="1"/>
          </p:nvPr>
        </p:nvSpPr>
        <p:spPr>
          <a:xfrm>
            <a:off x="457200" y="1303524"/>
            <a:ext cx="2555875" cy="4570712"/>
          </a:xfrm>
          <a:prstGeom prst="rect">
            <a:avLst/>
          </a:prstGeom>
        </p:spPr>
        <p:txBody>
          <a:bodyPr vert="horz"/>
          <a:lstStyle>
            <a:lvl1pPr marL="0" indent="0">
              <a:buNone/>
              <a:defRPr sz="1800" i="1" baseline="0">
                <a:solidFill>
                  <a:schemeClr val="bg1">
                    <a:lumMod val="65000"/>
                  </a:schemeClr>
                </a:solidFill>
                <a:latin typeface="Arial"/>
                <a:cs typeface="Arial"/>
              </a:defRPr>
            </a:lvl1pPr>
          </a:lstStyle>
          <a:p>
            <a:r>
              <a:rPr lang="en-US" dirty="0" smtClean="0"/>
              <a:t>Insert image</a:t>
            </a:r>
            <a:endParaRPr lang="en-US" dirty="0"/>
          </a:p>
        </p:txBody>
      </p:sp>
      <p:sp>
        <p:nvSpPr>
          <p:cNvPr id="6" name="Text Placeholder 12"/>
          <p:cNvSpPr>
            <a:spLocks noGrp="1"/>
          </p:cNvSpPr>
          <p:nvPr>
            <p:ph type="body" sz="quarter" idx="10" hasCustomPrompt="1"/>
          </p:nvPr>
        </p:nvSpPr>
        <p:spPr>
          <a:xfrm>
            <a:off x="3277154" y="1303525"/>
            <a:ext cx="5409007" cy="4570712"/>
          </a:xfrm>
          <a:prstGeom prst="rect">
            <a:avLst/>
          </a:prstGeom>
        </p:spPr>
        <p:txBody>
          <a:bodyPr vert="horz"/>
          <a:lstStyle>
            <a:lvl1pPr marL="0" indent="0">
              <a:buNone/>
              <a:defRPr sz="1800">
                <a:latin typeface="Arial"/>
                <a:cs typeface="Arial"/>
              </a:defRPr>
            </a:lvl1pPr>
          </a:lstStyle>
          <a:p>
            <a:pPr lvl="0"/>
            <a:r>
              <a:rPr lang="en-US" dirty="0" smtClean="0"/>
              <a:t>Click to enter text</a:t>
            </a:r>
            <a:endParaRPr lang="en-US" dirty="0"/>
          </a:p>
        </p:txBody>
      </p:sp>
      <p:sp>
        <p:nvSpPr>
          <p:cNvPr id="7"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8"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Tree>
    <p:extLst>
      <p:ext uri="{BB962C8B-B14F-4D97-AF65-F5344CB8AC3E}">
        <p14:creationId xmlns:p14="http://schemas.microsoft.com/office/powerpoint/2010/main" val="2471729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 quotation">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16428"/>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3" name="Picture 2" descr="MF_quo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pic>
        <p:nvPicPr>
          <p:cNvPr id="12" name="Picture 11"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143555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 Statistic/Market fac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16428"/>
          </a:solidFill>
          <a:ln>
            <a:noFill/>
          </a:ln>
          <a:extLst/>
        </p:spPr>
        <p:txBody>
          <a:bodyPr wrap="none" lIns="91429" tIns="45714" rIns="91429" bIns="45714" anchor="ctr"/>
          <a:lstStyle/>
          <a:p>
            <a:endParaRPr lang="en-US">
              <a:solidFill>
                <a:srgbClr val="6CB33F"/>
              </a:solidFill>
            </a:endParaRPr>
          </a:p>
        </p:txBody>
      </p:sp>
      <p:pic>
        <p:nvPicPr>
          <p:cNvPr id="13" name="Picture 12" descr="MF_percent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2" name="Picture 11"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1336060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 magnifi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16428"/>
          </a:solidFill>
          <a:ln>
            <a:noFill/>
          </a:ln>
          <a:extLst/>
        </p:spPr>
        <p:txBody>
          <a:bodyPr wrap="none" lIns="91429" tIns="45714" rIns="91429" bIns="45714" anchor="ctr"/>
          <a:lstStyle/>
          <a:p>
            <a:endParaRPr lang="en-US">
              <a:solidFill>
                <a:srgbClr val="6CB33F"/>
              </a:solidFill>
            </a:endParaRPr>
          </a:p>
        </p:txBody>
      </p:sp>
      <p:pic>
        <p:nvPicPr>
          <p:cNvPr id="12" name="Picture 11" descr="MF_observa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3" name="Picture 12"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1110051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 Presentation titl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6295B"/>
          </a:solidFill>
          <a:ln>
            <a:noFill/>
          </a:ln>
          <a:extLst/>
        </p:spPr>
        <p:txBody>
          <a:bodyPr wrap="none" lIns="91429" tIns="45714" rIns="91429" bIns="45714" anchor="ctr"/>
          <a:lstStyle/>
          <a:p>
            <a:endParaRPr lang="en-US">
              <a:solidFill>
                <a:srgbClr val="8D64AA"/>
              </a:solidFill>
            </a:endParaRPr>
          </a:p>
        </p:txBody>
      </p:sp>
      <p:sp>
        <p:nvSpPr>
          <p:cNvPr id="11" name="Rectangle 10"/>
          <p:cNvSpPr/>
          <p:nvPr userDrawn="1"/>
        </p:nvSpPr>
        <p:spPr>
          <a:xfrm>
            <a:off x="288636" y="254000"/>
            <a:ext cx="8547353" cy="287421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2" name="Text Placeholder 12"/>
          <p:cNvSpPr>
            <a:spLocks noGrp="1"/>
          </p:cNvSpPr>
          <p:nvPr>
            <p:ph type="body" sz="quarter" idx="12" hasCustomPrompt="1"/>
          </p:nvPr>
        </p:nvSpPr>
        <p:spPr>
          <a:xfrm>
            <a:off x="363623" y="2246155"/>
            <a:ext cx="3125535" cy="414167"/>
          </a:xfrm>
          <a:prstGeom prst="rect">
            <a:avLst/>
          </a:prstGeom>
        </p:spPr>
        <p:txBody>
          <a:bodyPr vert="horz"/>
          <a:lstStyle>
            <a:lvl1pPr marL="0" indent="0">
              <a:buNone/>
              <a:defRPr sz="2000" b="1" baseline="0">
                <a:solidFill>
                  <a:srgbClr val="46295B"/>
                </a:solidFill>
                <a:latin typeface="Arial"/>
                <a:cs typeface="Arial"/>
              </a:defRPr>
            </a:lvl1pPr>
          </a:lstStyle>
          <a:p>
            <a:pPr lvl="0"/>
            <a:r>
              <a:rPr lang="en-US" dirty="0" smtClean="0"/>
              <a:t>Presenter name</a:t>
            </a:r>
          </a:p>
        </p:txBody>
      </p:sp>
      <p:sp>
        <p:nvSpPr>
          <p:cNvPr id="13" name="Text Placeholder 12"/>
          <p:cNvSpPr>
            <a:spLocks noGrp="1"/>
          </p:cNvSpPr>
          <p:nvPr>
            <p:ph type="body" sz="quarter" idx="13" hasCustomPrompt="1"/>
          </p:nvPr>
        </p:nvSpPr>
        <p:spPr>
          <a:xfrm>
            <a:off x="4352760" y="2246155"/>
            <a:ext cx="3125535" cy="414167"/>
          </a:xfrm>
          <a:prstGeom prst="rect">
            <a:avLst/>
          </a:prstGeom>
        </p:spPr>
        <p:txBody>
          <a:bodyPr vert="horz"/>
          <a:lstStyle>
            <a:lvl1pPr marL="0" indent="0">
              <a:buNone/>
              <a:defRPr sz="2000" b="1" baseline="0">
                <a:solidFill>
                  <a:srgbClr val="46295B"/>
                </a:solidFill>
                <a:latin typeface="Arial"/>
                <a:cs typeface="Arial"/>
              </a:defRPr>
            </a:lvl1pPr>
          </a:lstStyle>
          <a:p>
            <a:pPr lvl="0"/>
            <a:r>
              <a:rPr lang="en-US" dirty="0" smtClean="0"/>
              <a:t>Presenter name</a:t>
            </a:r>
          </a:p>
        </p:txBody>
      </p:sp>
      <p:sp>
        <p:nvSpPr>
          <p:cNvPr id="14" name="Text Placeholder 12"/>
          <p:cNvSpPr>
            <a:spLocks noGrp="1"/>
          </p:cNvSpPr>
          <p:nvPr>
            <p:ph type="body" sz="quarter" idx="14" hasCustomPrompt="1"/>
          </p:nvPr>
        </p:nvSpPr>
        <p:spPr>
          <a:xfrm>
            <a:off x="363623" y="2572353"/>
            <a:ext cx="3125535" cy="414167"/>
          </a:xfrm>
          <a:prstGeom prst="rect">
            <a:avLst/>
          </a:prstGeom>
        </p:spPr>
        <p:txBody>
          <a:bodyPr vert="horz"/>
          <a:lstStyle>
            <a:lvl1pPr marL="0" indent="0">
              <a:buNone/>
              <a:defRPr sz="1600" b="0" baseline="0">
                <a:solidFill>
                  <a:srgbClr val="46295B"/>
                </a:solidFill>
                <a:latin typeface="Arial"/>
                <a:cs typeface="Arial"/>
              </a:defRPr>
            </a:lvl1pPr>
          </a:lstStyle>
          <a:p>
            <a:pPr lvl="0"/>
            <a:r>
              <a:rPr lang="en-US" dirty="0" smtClean="0"/>
              <a:t>Presenter title</a:t>
            </a:r>
          </a:p>
        </p:txBody>
      </p:sp>
      <p:sp>
        <p:nvSpPr>
          <p:cNvPr id="15" name="Text Placeholder 12"/>
          <p:cNvSpPr>
            <a:spLocks noGrp="1"/>
          </p:cNvSpPr>
          <p:nvPr>
            <p:ph type="body" sz="quarter" idx="15" hasCustomPrompt="1"/>
          </p:nvPr>
        </p:nvSpPr>
        <p:spPr>
          <a:xfrm>
            <a:off x="4352760" y="2572353"/>
            <a:ext cx="3125535" cy="414167"/>
          </a:xfrm>
          <a:prstGeom prst="rect">
            <a:avLst/>
          </a:prstGeom>
        </p:spPr>
        <p:txBody>
          <a:bodyPr vert="horz"/>
          <a:lstStyle>
            <a:lvl1pPr marL="0" indent="0">
              <a:buNone/>
              <a:defRPr sz="1600" b="0" baseline="0">
                <a:solidFill>
                  <a:srgbClr val="46295B"/>
                </a:solidFill>
                <a:latin typeface="Arial"/>
                <a:cs typeface="Arial"/>
              </a:defRPr>
            </a:lvl1pPr>
          </a:lstStyle>
          <a:p>
            <a:pPr lvl="0"/>
            <a:r>
              <a:rPr lang="en-US" dirty="0" smtClean="0"/>
              <a:t>Presenter title</a:t>
            </a:r>
          </a:p>
        </p:txBody>
      </p:sp>
      <p:cxnSp>
        <p:nvCxnSpPr>
          <p:cNvPr id="16" name="Straight Connector 15"/>
          <p:cNvCxnSpPr/>
          <p:nvPr userDrawn="1"/>
        </p:nvCxnSpPr>
        <p:spPr>
          <a:xfrm>
            <a:off x="390359" y="1933586"/>
            <a:ext cx="8365956" cy="0"/>
          </a:xfrm>
          <a:prstGeom prst="line">
            <a:avLst/>
          </a:prstGeom>
          <a:ln w="130175" cmpd="sng">
            <a:solidFill>
              <a:srgbClr val="46295B"/>
            </a:solidFill>
          </a:ln>
        </p:spPr>
        <p:style>
          <a:lnRef idx="1">
            <a:schemeClr val="dk1"/>
          </a:lnRef>
          <a:fillRef idx="0">
            <a:schemeClr val="dk1"/>
          </a:fillRef>
          <a:effectRef idx="0">
            <a:schemeClr val="dk1"/>
          </a:effectRef>
          <a:fontRef idx="minor">
            <a:schemeClr val="tx1"/>
          </a:fontRef>
        </p:style>
      </p:cxnSp>
      <p:sp>
        <p:nvSpPr>
          <p:cNvPr id="17" name="Text Placeholder 18"/>
          <p:cNvSpPr>
            <a:spLocks noGrp="1"/>
          </p:cNvSpPr>
          <p:nvPr>
            <p:ph type="body" sz="quarter" idx="11" hasCustomPrompt="1"/>
          </p:nvPr>
        </p:nvSpPr>
        <p:spPr>
          <a:xfrm>
            <a:off x="363623" y="559468"/>
            <a:ext cx="8392691" cy="1226406"/>
          </a:xfrm>
          <a:prstGeom prst="rect">
            <a:avLst/>
          </a:prstGeom>
        </p:spPr>
        <p:txBody>
          <a:bodyPr vert="horz" anchor="b"/>
          <a:lstStyle>
            <a:lvl1pPr marL="0" indent="0">
              <a:buNone/>
              <a:defRPr sz="3200" b="1" baseline="0">
                <a:solidFill>
                  <a:srgbClr val="46295B"/>
                </a:solidFill>
                <a:latin typeface="Arial"/>
                <a:cs typeface="Arial"/>
              </a:defRPr>
            </a:lvl1pPr>
          </a:lstStyle>
          <a:p>
            <a:pPr lvl="0"/>
            <a:r>
              <a:rPr lang="en-US" dirty="0" smtClean="0"/>
              <a:t>Click to enter presentation title</a:t>
            </a:r>
          </a:p>
        </p:txBody>
      </p:sp>
      <p:pic>
        <p:nvPicPr>
          <p:cNvPr id="18" name="Picture 17" descr="Icono_RGB_300x43-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2606138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 Title Slid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6295B"/>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1687910"/>
            <a:ext cx="8392691" cy="664932"/>
          </a:xfrm>
          <a:prstGeom prst="rect">
            <a:avLst/>
          </a:prstGeom>
        </p:spPr>
        <p:txBody>
          <a:bodyPr vert="horz" anchor="b"/>
          <a:lstStyle>
            <a:lvl1pPr marL="0" indent="0">
              <a:buNone/>
              <a:defRPr sz="3200" b="1" baseline="0">
                <a:solidFill>
                  <a:schemeClr val="bg1"/>
                </a:solidFill>
                <a:latin typeface="Arial"/>
                <a:cs typeface="Arial"/>
              </a:defRPr>
            </a:lvl1pPr>
          </a:lstStyle>
          <a:p>
            <a:pPr lvl="0"/>
            <a:r>
              <a:rPr lang="en-US" dirty="0" smtClean="0"/>
              <a:t>Click to enter section divider title</a:t>
            </a:r>
          </a:p>
        </p:txBody>
      </p:sp>
      <p:cxnSp>
        <p:nvCxnSpPr>
          <p:cNvPr id="16" name="Straight Connector 15"/>
          <p:cNvCxnSpPr/>
          <p:nvPr userDrawn="1"/>
        </p:nvCxnSpPr>
        <p:spPr>
          <a:xfrm>
            <a:off x="390359" y="2414851"/>
            <a:ext cx="8365956" cy="0"/>
          </a:xfrm>
          <a:prstGeom prst="line">
            <a:avLst/>
          </a:prstGeom>
          <a:ln w="130175"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Icono_RGB_300x43-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3770607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 main image/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6295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7"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
        <p:nvSpPr>
          <p:cNvPr id="8" name="Text Placeholder 12"/>
          <p:cNvSpPr>
            <a:spLocks noGrp="1"/>
          </p:cNvSpPr>
          <p:nvPr>
            <p:ph type="body" sz="quarter" idx="10" hasCustomPrompt="1"/>
          </p:nvPr>
        </p:nvSpPr>
        <p:spPr>
          <a:xfrm>
            <a:off x="457200" y="1102328"/>
            <a:ext cx="8228962" cy="726376"/>
          </a:xfrm>
          <a:prstGeom prst="rect">
            <a:avLst/>
          </a:prstGeom>
        </p:spPr>
        <p:txBody>
          <a:bodyPr vert="horz"/>
          <a:lstStyle>
            <a:lvl1pPr marL="0" indent="0">
              <a:buNone/>
              <a:defRPr sz="1800" b="1" baseline="0">
                <a:latin typeface="Arial"/>
                <a:cs typeface="Arial"/>
              </a:defRPr>
            </a:lvl1pPr>
          </a:lstStyle>
          <a:p>
            <a:pPr lvl="0"/>
            <a:r>
              <a:rPr lang="en-US" dirty="0" smtClean="0"/>
              <a:t>Click to enter subhead</a:t>
            </a:r>
          </a:p>
        </p:txBody>
      </p:sp>
    </p:spTree>
    <p:extLst>
      <p:ext uri="{BB962C8B-B14F-4D97-AF65-F5344CB8AC3E}">
        <p14:creationId xmlns:p14="http://schemas.microsoft.com/office/powerpoint/2010/main" val="385697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A3F6B"/>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1687910"/>
            <a:ext cx="8392691" cy="664932"/>
          </a:xfrm>
          <a:prstGeom prst="rect">
            <a:avLst/>
          </a:prstGeom>
        </p:spPr>
        <p:txBody>
          <a:bodyPr vert="horz" anchor="b"/>
          <a:lstStyle>
            <a:lvl1pPr marL="0" indent="0">
              <a:buNone/>
              <a:defRPr sz="3200" b="1" baseline="0">
                <a:solidFill>
                  <a:schemeClr val="bg1"/>
                </a:solidFill>
                <a:latin typeface="Arial"/>
                <a:cs typeface="Arial"/>
              </a:defRPr>
            </a:lvl1pPr>
          </a:lstStyle>
          <a:p>
            <a:pPr lvl="0"/>
            <a:r>
              <a:rPr lang="en-US" dirty="0" smtClean="0"/>
              <a:t>Click to enter section divider title</a:t>
            </a:r>
          </a:p>
        </p:txBody>
      </p:sp>
      <p:cxnSp>
        <p:nvCxnSpPr>
          <p:cNvPr id="16" name="Straight Connector 15"/>
          <p:cNvCxnSpPr/>
          <p:nvPr userDrawn="1"/>
        </p:nvCxnSpPr>
        <p:spPr>
          <a:xfrm>
            <a:off x="390359" y="2414851"/>
            <a:ext cx="8365956" cy="0"/>
          </a:xfrm>
          <a:prstGeom prst="line">
            <a:avLst/>
          </a:prstGeom>
          <a:ln w="130175"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Icono_RGB_300x43-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1813782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6295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Tree>
    <p:extLst>
      <p:ext uri="{BB962C8B-B14F-4D97-AF65-F5344CB8AC3E}">
        <p14:creationId xmlns:p14="http://schemas.microsoft.com/office/powerpoint/2010/main" val="1286853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 side image &amp; content">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6295B"/>
                </a:solidFill>
                <a:latin typeface="Arial"/>
                <a:cs typeface="Arial"/>
              </a:defRPr>
            </a:lvl1pPr>
          </a:lstStyle>
          <a:p>
            <a:pPr lvl="0"/>
            <a:r>
              <a:rPr lang="en-US" dirty="0" smtClean="0"/>
              <a:t>Click to enter slide headline</a:t>
            </a:r>
            <a:endParaRPr lang="en-US" dirty="0"/>
          </a:p>
        </p:txBody>
      </p:sp>
      <p:sp>
        <p:nvSpPr>
          <p:cNvPr id="5" name="Picture Placeholder 12"/>
          <p:cNvSpPr>
            <a:spLocks noGrp="1"/>
          </p:cNvSpPr>
          <p:nvPr>
            <p:ph type="pic" sz="quarter" idx="16" hasCustomPrompt="1"/>
          </p:nvPr>
        </p:nvSpPr>
        <p:spPr>
          <a:xfrm>
            <a:off x="457200" y="1303524"/>
            <a:ext cx="2555875" cy="4570712"/>
          </a:xfrm>
          <a:prstGeom prst="rect">
            <a:avLst/>
          </a:prstGeom>
        </p:spPr>
        <p:txBody>
          <a:bodyPr vert="horz"/>
          <a:lstStyle>
            <a:lvl1pPr marL="0" indent="0">
              <a:buNone/>
              <a:defRPr sz="1800" i="1" baseline="0">
                <a:solidFill>
                  <a:schemeClr val="bg1">
                    <a:lumMod val="65000"/>
                  </a:schemeClr>
                </a:solidFill>
                <a:latin typeface="Arial"/>
                <a:cs typeface="Arial"/>
              </a:defRPr>
            </a:lvl1pPr>
          </a:lstStyle>
          <a:p>
            <a:r>
              <a:rPr lang="en-US" dirty="0" smtClean="0"/>
              <a:t>Insert image</a:t>
            </a:r>
            <a:endParaRPr lang="en-US" dirty="0"/>
          </a:p>
        </p:txBody>
      </p:sp>
      <p:sp>
        <p:nvSpPr>
          <p:cNvPr id="6" name="Text Placeholder 12"/>
          <p:cNvSpPr>
            <a:spLocks noGrp="1"/>
          </p:cNvSpPr>
          <p:nvPr>
            <p:ph type="body" sz="quarter" idx="10" hasCustomPrompt="1"/>
          </p:nvPr>
        </p:nvSpPr>
        <p:spPr>
          <a:xfrm>
            <a:off x="3277154" y="1303525"/>
            <a:ext cx="5409007" cy="4570712"/>
          </a:xfrm>
          <a:prstGeom prst="rect">
            <a:avLst/>
          </a:prstGeom>
        </p:spPr>
        <p:txBody>
          <a:bodyPr vert="horz"/>
          <a:lstStyle>
            <a:lvl1pPr marL="0" indent="0">
              <a:buNone/>
              <a:defRPr sz="1800">
                <a:latin typeface="Arial"/>
                <a:cs typeface="Arial"/>
              </a:defRPr>
            </a:lvl1pPr>
          </a:lstStyle>
          <a:p>
            <a:pPr lvl="0"/>
            <a:r>
              <a:rPr lang="en-US" dirty="0" smtClean="0"/>
              <a:t>Click to enter text</a:t>
            </a:r>
            <a:endParaRPr lang="en-US" dirty="0"/>
          </a:p>
        </p:txBody>
      </p:sp>
      <p:sp>
        <p:nvSpPr>
          <p:cNvPr id="7"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8"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Tree>
    <p:extLst>
      <p:ext uri="{BB962C8B-B14F-4D97-AF65-F5344CB8AC3E}">
        <p14:creationId xmlns:p14="http://schemas.microsoft.com/office/powerpoint/2010/main" val="4097563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 quotation">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6295B"/>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3" name="Picture 2" descr="MF_quo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pic>
        <p:nvPicPr>
          <p:cNvPr id="12" name="Picture 11"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3206195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 statistic/market fac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6295B"/>
          </a:solidFill>
          <a:ln>
            <a:noFill/>
          </a:ln>
          <a:extLst/>
        </p:spPr>
        <p:txBody>
          <a:bodyPr wrap="none" lIns="91429" tIns="45714" rIns="91429" bIns="45714" anchor="ctr"/>
          <a:lstStyle/>
          <a:p>
            <a:endParaRPr lang="en-US">
              <a:solidFill>
                <a:srgbClr val="6CB33F"/>
              </a:solidFill>
            </a:endParaRPr>
          </a:p>
        </p:txBody>
      </p:sp>
      <p:pic>
        <p:nvPicPr>
          <p:cNvPr id="13" name="Picture 12" descr="MF_percent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2" name="Picture 11"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1117139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 magnifi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6295B"/>
          </a:solidFill>
          <a:ln>
            <a:noFill/>
          </a:ln>
          <a:extLst/>
        </p:spPr>
        <p:txBody>
          <a:bodyPr wrap="none" lIns="91429" tIns="45714" rIns="91429" bIns="45714" anchor="ctr"/>
          <a:lstStyle/>
          <a:p>
            <a:endParaRPr lang="en-US" dirty="0">
              <a:solidFill>
                <a:srgbClr val="6CB33F"/>
              </a:solidFill>
            </a:endParaRPr>
          </a:p>
        </p:txBody>
      </p:sp>
      <p:pic>
        <p:nvPicPr>
          <p:cNvPr id="12" name="Picture 11" descr="MF_observa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3" name="Picture 12"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3730904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AA5019"/>
          </a:solidFill>
          <a:ln>
            <a:noFill/>
          </a:ln>
          <a:extLst/>
        </p:spPr>
        <p:txBody>
          <a:bodyPr wrap="none" lIns="91429" tIns="45714" rIns="91429" bIns="45714" anchor="ctr"/>
          <a:lstStyle/>
          <a:p>
            <a:endParaRPr lang="en-US">
              <a:solidFill>
                <a:srgbClr val="6CB33F"/>
              </a:solidFill>
            </a:endParaRPr>
          </a:p>
        </p:txBody>
      </p:sp>
      <p:sp>
        <p:nvSpPr>
          <p:cNvPr id="11" name="Rectangle 10"/>
          <p:cNvSpPr/>
          <p:nvPr userDrawn="1"/>
        </p:nvSpPr>
        <p:spPr>
          <a:xfrm>
            <a:off x="288636" y="254000"/>
            <a:ext cx="8547353" cy="287421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559468"/>
            <a:ext cx="8392691" cy="1226406"/>
          </a:xfrm>
          <a:prstGeom prst="rect">
            <a:avLst/>
          </a:prstGeom>
        </p:spPr>
        <p:txBody>
          <a:bodyPr vert="horz" anchor="b"/>
          <a:lstStyle>
            <a:lvl1pPr marL="0" indent="0">
              <a:buNone/>
              <a:defRPr sz="3200" b="1" baseline="0">
                <a:solidFill>
                  <a:srgbClr val="AA5019"/>
                </a:solidFill>
                <a:latin typeface="Arial"/>
                <a:cs typeface="Arial"/>
              </a:defRPr>
            </a:lvl1pPr>
          </a:lstStyle>
          <a:p>
            <a:pPr lvl="0"/>
            <a:r>
              <a:rPr lang="en-US" dirty="0" smtClean="0"/>
              <a:t>Click to enter presentation title</a:t>
            </a:r>
          </a:p>
        </p:txBody>
      </p:sp>
      <p:sp>
        <p:nvSpPr>
          <p:cNvPr id="12" name="Text Placeholder 12"/>
          <p:cNvSpPr>
            <a:spLocks noGrp="1"/>
          </p:cNvSpPr>
          <p:nvPr>
            <p:ph type="body" sz="quarter" idx="12" hasCustomPrompt="1"/>
          </p:nvPr>
        </p:nvSpPr>
        <p:spPr>
          <a:xfrm>
            <a:off x="363623" y="2246155"/>
            <a:ext cx="3125535" cy="414167"/>
          </a:xfrm>
          <a:prstGeom prst="rect">
            <a:avLst/>
          </a:prstGeom>
        </p:spPr>
        <p:txBody>
          <a:bodyPr vert="horz"/>
          <a:lstStyle>
            <a:lvl1pPr marL="0" indent="0">
              <a:buNone/>
              <a:defRPr sz="2000" b="1" baseline="0">
                <a:solidFill>
                  <a:srgbClr val="AA5019"/>
                </a:solidFill>
                <a:latin typeface="Arial"/>
                <a:cs typeface="Arial"/>
              </a:defRPr>
            </a:lvl1pPr>
          </a:lstStyle>
          <a:p>
            <a:pPr lvl="0"/>
            <a:r>
              <a:rPr lang="en-US" dirty="0" smtClean="0"/>
              <a:t>Presenter name</a:t>
            </a:r>
          </a:p>
        </p:txBody>
      </p:sp>
      <p:sp>
        <p:nvSpPr>
          <p:cNvPr id="13" name="Text Placeholder 12"/>
          <p:cNvSpPr>
            <a:spLocks noGrp="1"/>
          </p:cNvSpPr>
          <p:nvPr>
            <p:ph type="body" sz="quarter" idx="13" hasCustomPrompt="1"/>
          </p:nvPr>
        </p:nvSpPr>
        <p:spPr>
          <a:xfrm>
            <a:off x="4352760" y="2246155"/>
            <a:ext cx="3125535" cy="414167"/>
          </a:xfrm>
          <a:prstGeom prst="rect">
            <a:avLst/>
          </a:prstGeom>
        </p:spPr>
        <p:txBody>
          <a:bodyPr vert="horz"/>
          <a:lstStyle>
            <a:lvl1pPr marL="0" indent="0">
              <a:buNone/>
              <a:defRPr sz="2000" b="1" baseline="0">
                <a:solidFill>
                  <a:srgbClr val="AA5019"/>
                </a:solidFill>
                <a:latin typeface="Arial"/>
                <a:cs typeface="Arial"/>
              </a:defRPr>
            </a:lvl1pPr>
          </a:lstStyle>
          <a:p>
            <a:pPr lvl="0"/>
            <a:r>
              <a:rPr lang="en-US" dirty="0" smtClean="0"/>
              <a:t>Presenter name</a:t>
            </a:r>
          </a:p>
        </p:txBody>
      </p:sp>
      <p:sp>
        <p:nvSpPr>
          <p:cNvPr id="14" name="Text Placeholder 12"/>
          <p:cNvSpPr>
            <a:spLocks noGrp="1"/>
          </p:cNvSpPr>
          <p:nvPr>
            <p:ph type="body" sz="quarter" idx="14" hasCustomPrompt="1"/>
          </p:nvPr>
        </p:nvSpPr>
        <p:spPr>
          <a:xfrm>
            <a:off x="363623" y="2572353"/>
            <a:ext cx="3125535" cy="414167"/>
          </a:xfrm>
          <a:prstGeom prst="rect">
            <a:avLst/>
          </a:prstGeom>
        </p:spPr>
        <p:txBody>
          <a:bodyPr vert="horz"/>
          <a:lstStyle>
            <a:lvl1pPr marL="0" indent="0">
              <a:buNone/>
              <a:defRPr sz="1600" b="0" baseline="0">
                <a:solidFill>
                  <a:srgbClr val="AA5019"/>
                </a:solidFill>
                <a:latin typeface="Arial"/>
                <a:cs typeface="Arial"/>
              </a:defRPr>
            </a:lvl1pPr>
          </a:lstStyle>
          <a:p>
            <a:pPr lvl="0"/>
            <a:r>
              <a:rPr lang="en-US" dirty="0" smtClean="0"/>
              <a:t>Presenter title</a:t>
            </a:r>
          </a:p>
        </p:txBody>
      </p:sp>
      <p:sp>
        <p:nvSpPr>
          <p:cNvPr id="15" name="Text Placeholder 12"/>
          <p:cNvSpPr>
            <a:spLocks noGrp="1"/>
          </p:cNvSpPr>
          <p:nvPr>
            <p:ph type="body" sz="quarter" idx="15" hasCustomPrompt="1"/>
          </p:nvPr>
        </p:nvSpPr>
        <p:spPr>
          <a:xfrm>
            <a:off x="4352760" y="2572353"/>
            <a:ext cx="3125535" cy="414167"/>
          </a:xfrm>
          <a:prstGeom prst="rect">
            <a:avLst/>
          </a:prstGeom>
        </p:spPr>
        <p:txBody>
          <a:bodyPr vert="horz"/>
          <a:lstStyle>
            <a:lvl1pPr marL="0" indent="0">
              <a:buNone/>
              <a:defRPr sz="1600" b="0" baseline="0">
                <a:solidFill>
                  <a:srgbClr val="AA5019"/>
                </a:solidFill>
                <a:latin typeface="Arial"/>
                <a:cs typeface="Arial"/>
              </a:defRPr>
            </a:lvl1pPr>
          </a:lstStyle>
          <a:p>
            <a:pPr lvl="0"/>
            <a:r>
              <a:rPr lang="en-US" dirty="0" smtClean="0"/>
              <a:t>Presenter title</a:t>
            </a:r>
          </a:p>
        </p:txBody>
      </p:sp>
      <p:cxnSp>
        <p:nvCxnSpPr>
          <p:cNvPr id="16" name="Straight Connector 15"/>
          <p:cNvCxnSpPr/>
          <p:nvPr userDrawn="1"/>
        </p:nvCxnSpPr>
        <p:spPr>
          <a:xfrm>
            <a:off x="390359" y="1933586"/>
            <a:ext cx="8365956" cy="0"/>
          </a:xfrm>
          <a:prstGeom prst="line">
            <a:avLst/>
          </a:prstGeom>
          <a:ln w="130175" cmpd="sng">
            <a:solidFill>
              <a:srgbClr val="AA5019"/>
            </a:solidFill>
          </a:ln>
        </p:spPr>
        <p:style>
          <a:lnRef idx="1">
            <a:schemeClr val="dk1"/>
          </a:lnRef>
          <a:fillRef idx="0">
            <a:schemeClr val="dk1"/>
          </a:fillRef>
          <a:effectRef idx="0">
            <a:schemeClr val="dk1"/>
          </a:effectRef>
          <a:fontRef idx="minor">
            <a:schemeClr val="tx1"/>
          </a:fontRef>
        </p:style>
      </p:cxnSp>
      <p:pic>
        <p:nvPicPr>
          <p:cNvPr id="17" name="Picture 16" descr="Icono_RGB_300x43-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2953129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AA5019"/>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1687910"/>
            <a:ext cx="8392691" cy="664932"/>
          </a:xfrm>
          <a:prstGeom prst="rect">
            <a:avLst/>
          </a:prstGeom>
        </p:spPr>
        <p:txBody>
          <a:bodyPr vert="horz" anchor="b"/>
          <a:lstStyle>
            <a:lvl1pPr marL="0" indent="0">
              <a:buNone/>
              <a:defRPr sz="3200" b="1" baseline="0">
                <a:solidFill>
                  <a:schemeClr val="bg1"/>
                </a:solidFill>
                <a:latin typeface="Arial"/>
                <a:cs typeface="Arial"/>
              </a:defRPr>
            </a:lvl1pPr>
          </a:lstStyle>
          <a:p>
            <a:pPr lvl="0"/>
            <a:r>
              <a:rPr lang="en-US" dirty="0" smtClean="0"/>
              <a:t>Click to enter section divider title</a:t>
            </a:r>
          </a:p>
        </p:txBody>
      </p:sp>
      <p:cxnSp>
        <p:nvCxnSpPr>
          <p:cNvPr id="16" name="Straight Connector 15"/>
          <p:cNvCxnSpPr/>
          <p:nvPr userDrawn="1"/>
        </p:nvCxnSpPr>
        <p:spPr>
          <a:xfrm>
            <a:off x="390359" y="2414851"/>
            <a:ext cx="8365956" cy="0"/>
          </a:xfrm>
          <a:prstGeom prst="line">
            <a:avLst/>
          </a:prstGeom>
          <a:ln w="130175"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Icono_RGB_300x43-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2307385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AA5019"/>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7"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
        <p:nvSpPr>
          <p:cNvPr id="8" name="Text Placeholder 12"/>
          <p:cNvSpPr>
            <a:spLocks noGrp="1"/>
          </p:cNvSpPr>
          <p:nvPr>
            <p:ph type="body" sz="quarter" idx="10" hasCustomPrompt="1"/>
          </p:nvPr>
        </p:nvSpPr>
        <p:spPr>
          <a:xfrm>
            <a:off x="457200" y="1102328"/>
            <a:ext cx="8228962" cy="726376"/>
          </a:xfrm>
          <a:prstGeom prst="rect">
            <a:avLst/>
          </a:prstGeom>
        </p:spPr>
        <p:txBody>
          <a:bodyPr vert="horz"/>
          <a:lstStyle>
            <a:lvl1pPr marL="0" indent="0">
              <a:buNone/>
              <a:defRPr sz="1800" b="1" baseline="0">
                <a:latin typeface="Arial"/>
                <a:cs typeface="Arial"/>
              </a:defRPr>
            </a:lvl1pPr>
          </a:lstStyle>
          <a:p>
            <a:pPr lvl="0"/>
            <a:r>
              <a:rPr lang="en-US" dirty="0" smtClean="0"/>
              <a:t>Click to enter subhead</a:t>
            </a:r>
          </a:p>
        </p:txBody>
      </p:sp>
    </p:spTree>
    <p:extLst>
      <p:ext uri="{BB962C8B-B14F-4D97-AF65-F5344CB8AC3E}">
        <p14:creationId xmlns:p14="http://schemas.microsoft.com/office/powerpoint/2010/main" val="410432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AA5019"/>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Tree>
    <p:extLst>
      <p:ext uri="{BB962C8B-B14F-4D97-AF65-F5344CB8AC3E}">
        <p14:creationId xmlns:p14="http://schemas.microsoft.com/office/powerpoint/2010/main" val="2580587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 Image &amp; Content">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AA5019"/>
                </a:solidFill>
                <a:latin typeface="Arial"/>
                <a:cs typeface="Arial"/>
              </a:defRPr>
            </a:lvl1pPr>
          </a:lstStyle>
          <a:p>
            <a:pPr lvl="0"/>
            <a:r>
              <a:rPr lang="en-US" dirty="0" smtClean="0"/>
              <a:t>Click to enter slide headline</a:t>
            </a:r>
            <a:endParaRPr lang="en-US" dirty="0"/>
          </a:p>
        </p:txBody>
      </p:sp>
      <p:sp>
        <p:nvSpPr>
          <p:cNvPr id="5" name="Picture Placeholder 12"/>
          <p:cNvSpPr>
            <a:spLocks noGrp="1"/>
          </p:cNvSpPr>
          <p:nvPr>
            <p:ph type="pic" sz="quarter" idx="16" hasCustomPrompt="1"/>
          </p:nvPr>
        </p:nvSpPr>
        <p:spPr>
          <a:xfrm>
            <a:off x="457200" y="1303524"/>
            <a:ext cx="2555875" cy="4570712"/>
          </a:xfrm>
          <a:prstGeom prst="rect">
            <a:avLst/>
          </a:prstGeom>
        </p:spPr>
        <p:txBody>
          <a:bodyPr vert="horz"/>
          <a:lstStyle>
            <a:lvl1pPr marL="0" indent="0">
              <a:buNone/>
              <a:defRPr sz="1800" i="1" baseline="0">
                <a:solidFill>
                  <a:schemeClr val="bg1">
                    <a:lumMod val="65000"/>
                  </a:schemeClr>
                </a:solidFill>
                <a:latin typeface="Arial"/>
                <a:cs typeface="Arial"/>
              </a:defRPr>
            </a:lvl1pPr>
          </a:lstStyle>
          <a:p>
            <a:r>
              <a:rPr lang="en-US" dirty="0" smtClean="0"/>
              <a:t>Insert image</a:t>
            </a:r>
            <a:endParaRPr lang="en-US" dirty="0"/>
          </a:p>
        </p:txBody>
      </p:sp>
      <p:sp>
        <p:nvSpPr>
          <p:cNvPr id="6" name="Text Placeholder 12"/>
          <p:cNvSpPr>
            <a:spLocks noGrp="1"/>
          </p:cNvSpPr>
          <p:nvPr>
            <p:ph type="body" sz="quarter" idx="10" hasCustomPrompt="1"/>
          </p:nvPr>
        </p:nvSpPr>
        <p:spPr>
          <a:xfrm>
            <a:off x="3277154" y="1303525"/>
            <a:ext cx="5409007" cy="4570712"/>
          </a:xfrm>
          <a:prstGeom prst="rect">
            <a:avLst/>
          </a:prstGeom>
        </p:spPr>
        <p:txBody>
          <a:bodyPr vert="horz"/>
          <a:lstStyle>
            <a:lvl1pPr marL="0" indent="0">
              <a:buNone/>
              <a:defRPr sz="1800">
                <a:latin typeface="Arial"/>
                <a:cs typeface="Arial"/>
              </a:defRPr>
            </a:lvl1pPr>
          </a:lstStyle>
          <a:p>
            <a:pPr lvl="0"/>
            <a:r>
              <a:rPr lang="en-US" dirty="0" smtClean="0"/>
              <a:t>Click to enter text</a:t>
            </a:r>
            <a:endParaRPr lang="en-US" dirty="0"/>
          </a:p>
        </p:txBody>
      </p:sp>
      <p:sp>
        <p:nvSpPr>
          <p:cNvPr id="7"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8"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Tree>
    <p:extLst>
      <p:ext uri="{BB962C8B-B14F-4D97-AF65-F5344CB8AC3E}">
        <p14:creationId xmlns:p14="http://schemas.microsoft.com/office/powerpoint/2010/main" val="213947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A3F6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7"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
        <p:nvSpPr>
          <p:cNvPr id="8" name="Text Placeholder 12"/>
          <p:cNvSpPr>
            <a:spLocks noGrp="1"/>
          </p:cNvSpPr>
          <p:nvPr>
            <p:ph type="body" sz="quarter" idx="10" hasCustomPrompt="1"/>
          </p:nvPr>
        </p:nvSpPr>
        <p:spPr>
          <a:xfrm>
            <a:off x="457200" y="1102328"/>
            <a:ext cx="8228962" cy="726376"/>
          </a:xfrm>
          <a:prstGeom prst="rect">
            <a:avLst/>
          </a:prstGeom>
        </p:spPr>
        <p:txBody>
          <a:bodyPr vert="horz"/>
          <a:lstStyle>
            <a:lvl1pPr marL="0" indent="0">
              <a:buNone/>
              <a:defRPr sz="1800" b="1" baseline="0">
                <a:latin typeface="Arial"/>
                <a:cs typeface="Arial"/>
              </a:defRPr>
            </a:lvl1pPr>
          </a:lstStyle>
          <a:p>
            <a:pPr lvl="0"/>
            <a:r>
              <a:rPr lang="en-US" dirty="0" smtClean="0"/>
              <a:t>Click to enter subhead</a:t>
            </a:r>
          </a:p>
        </p:txBody>
      </p:sp>
    </p:spTree>
    <p:extLst>
      <p:ext uri="{BB962C8B-B14F-4D97-AF65-F5344CB8AC3E}">
        <p14:creationId xmlns:p14="http://schemas.microsoft.com/office/powerpoint/2010/main" val="2893620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AA5019"/>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3" name="Picture 2" descr="MF_quo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pic>
        <p:nvPicPr>
          <p:cNvPr id="12" name="Picture 11"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2579047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istic/Market Fac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AA5019"/>
          </a:solidFill>
          <a:ln>
            <a:noFill/>
          </a:ln>
          <a:extLst/>
        </p:spPr>
        <p:txBody>
          <a:bodyPr wrap="none" lIns="91429" tIns="45714" rIns="91429" bIns="45714" anchor="ctr"/>
          <a:lstStyle/>
          <a:p>
            <a:endParaRPr lang="en-US">
              <a:solidFill>
                <a:srgbClr val="6CB33F"/>
              </a:solidFill>
            </a:endParaRPr>
          </a:p>
        </p:txBody>
      </p:sp>
      <p:pic>
        <p:nvPicPr>
          <p:cNvPr id="13" name="Picture 12" descr="MF_percent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2" name="Picture 11"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3079316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AA5019"/>
          </a:solidFill>
          <a:ln>
            <a:noFill/>
          </a:ln>
          <a:extLst/>
        </p:spPr>
        <p:txBody>
          <a:bodyPr wrap="none" lIns="91429" tIns="45714" rIns="91429" bIns="45714" anchor="ctr"/>
          <a:lstStyle/>
          <a:p>
            <a:endParaRPr lang="en-US">
              <a:solidFill>
                <a:srgbClr val="6CB33F"/>
              </a:solidFill>
            </a:endParaRPr>
          </a:p>
        </p:txBody>
      </p:sp>
      <p:pic>
        <p:nvPicPr>
          <p:cNvPr id="12" name="Picture 11" descr="MF_observa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3" name="Picture 12"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752447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0566B"/>
          </a:solidFill>
          <a:ln>
            <a:noFill/>
          </a:ln>
          <a:extLst/>
        </p:spPr>
        <p:txBody>
          <a:bodyPr wrap="none" lIns="91429" tIns="45714" rIns="91429" bIns="45714" anchor="ctr"/>
          <a:lstStyle/>
          <a:p>
            <a:endParaRPr lang="en-US">
              <a:solidFill>
                <a:srgbClr val="6CB33F"/>
              </a:solidFill>
            </a:endParaRPr>
          </a:p>
        </p:txBody>
      </p:sp>
      <p:sp>
        <p:nvSpPr>
          <p:cNvPr id="11" name="Rectangle 10"/>
          <p:cNvSpPr/>
          <p:nvPr userDrawn="1"/>
        </p:nvSpPr>
        <p:spPr>
          <a:xfrm>
            <a:off x="288636" y="254000"/>
            <a:ext cx="8547353" cy="287421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559468"/>
            <a:ext cx="8392691" cy="1226406"/>
          </a:xfrm>
          <a:prstGeom prst="rect">
            <a:avLst/>
          </a:prstGeom>
        </p:spPr>
        <p:txBody>
          <a:bodyPr vert="horz" anchor="b"/>
          <a:lstStyle>
            <a:lvl1pPr marL="0" indent="0">
              <a:buNone/>
              <a:defRPr sz="3200" b="1" baseline="0">
                <a:solidFill>
                  <a:srgbClr val="00566B"/>
                </a:solidFill>
                <a:latin typeface="Arial"/>
                <a:cs typeface="Arial"/>
              </a:defRPr>
            </a:lvl1pPr>
          </a:lstStyle>
          <a:p>
            <a:pPr lvl="0"/>
            <a:r>
              <a:rPr lang="en-US" dirty="0" smtClean="0"/>
              <a:t>Click to enter presentation title</a:t>
            </a:r>
          </a:p>
        </p:txBody>
      </p:sp>
      <p:sp>
        <p:nvSpPr>
          <p:cNvPr id="12" name="Text Placeholder 12"/>
          <p:cNvSpPr>
            <a:spLocks noGrp="1"/>
          </p:cNvSpPr>
          <p:nvPr>
            <p:ph type="body" sz="quarter" idx="12" hasCustomPrompt="1"/>
          </p:nvPr>
        </p:nvSpPr>
        <p:spPr>
          <a:xfrm>
            <a:off x="363623" y="2246155"/>
            <a:ext cx="3125535" cy="414167"/>
          </a:xfrm>
          <a:prstGeom prst="rect">
            <a:avLst/>
          </a:prstGeom>
        </p:spPr>
        <p:txBody>
          <a:bodyPr vert="horz"/>
          <a:lstStyle>
            <a:lvl1pPr marL="0" indent="0">
              <a:buNone/>
              <a:defRPr sz="2000" b="1" baseline="0">
                <a:solidFill>
                  <a:srgbClr val="00566B"/>
                </a:solidFill>
                <a:latin typeface="Arial"/>
                <a:cs typeface="Arial"/>
              </a:defRPr>
            </a:lvl1pPr>
          </a:lstStyle>
          <a:p>
            <a:pPr lvl="0"/>
            <a:r>
              <a:rPr lang="en-US" dirty="0" smtClean="0"/>
              <a:t>Presenter name</a:t>
            </a:r>
          </a:p>
        </p:txBody>
      </p:sp>
      <p:sp>
        <p:nvSpPr>
          <p:cNvPr id="13" name="Text Placeholder 12"/>
          <p:cNvSpPr>
            <a:spLocks noGrp="1"/>
          </p:cNvSpPr>
          <p:nvPr>
            <p:ph type="body" sz="quarter" idx="13" hasCustomPrompt="1"/>
          </p:nvPr>
        </p:nvSpPr>
        <p:spPr>
          <a:xfrm>
            <a:off x="4352760" y="2246155"/>
            <a:ext cx="3125535" cy="414167"/>
          </a:xfrm>
          <a:prstGeom prst="rect">
            <a:avLst/>
          </a:prstGeom>
        </p:spPr>
        <p:txBody>
          <a:bodyPr vert="horz"/>
          <a:lstStyle>
            <a:lvl1pPr marL="0" indent="0">
              <a:buNone/>
              <a:defRPr sz="2000" b="1" baseline="0">
                <a:solidFill>
                  <a:srgbClr val="00566B"/>
                </a:solidFill>
                <a:latin typeface="Arial"/>
                <a:cs typeface="Arial"/>
              </a:defRPr>
            </a:lvl1pPr>
          </a:lstStyle>
          <a:p>
            <a:pPr lvl="0"/>
            <a:r>
              <a:rPr lang="en-US" dirty="0" smtClean="0"/>
              <a:t>Presenter name</a:t>
            </a:r>
          </a:p>
        </p:txBody>
      </p:sp>
      <p:sp>
        <p:nvSpPr>
          <p:cNvPr id="14" name="Text Placeholder 12"/>
          <p:cNvSpPr>
            <a:spLocks noGrp="1"/>
          </p:cNvSpPr>
          <p:nvPr>
            <p:ph type="body" sz="quarter" idx="14" hasCustomPrompt="1"/>
          </p:nvPr>
        </p:nvSpPr>
        <p:spPr>
          <a:xfrm>
            <a:off x="363623" y="2572353"/>
            <a:ext cx="3125535" cy="414167"/>
          </a:xfrm>
          <a:prstGeom prst="rect">
            <a:avLst/>
          </a:prstGeom>
        </p:spPr>
        <p:txBody>
          <a:bodyPr vert="horz"/>
          <a:lstStyle>
            <a:lvl1pPr marL="0" indent="0">
              <a:buNone/>
              <a:defRPr sz="1600" b="0" baseline="0">
                <a:solidFill>
                  <a:srgbClr val="00566B"/>
                </a:solidFill>
                <a:latin typeface="Arial"/>
                <a:cs typeface="Arial"/>
              </a:defRPr>
            </a:lvl1pPr>
          </a:lstStyle>
          <a:p>
            <a:pPr lvl="0"/>
            <a:r>
              <a:rPr lang="en-US" dirty="0" smtClean="0"/>
              <a:t>Presenter title</a:t>
            </a:r>
          </a:p>
        </p:txBody>
      </p:sp>
      <p:sp>
        <p:nvSpPr>
          <p:cNvPr id="15" name="Text Placeholder 12"/>
          <p:cNvSpPr>
            <a:spLocks noGrp="1"/>
          </p:cNvSpPr>
          <p:nvPr>
            <p:ph type="body" sz="quarter" idx="15" hasCustomPrompt="1"/>
          </p:nvPr>
        </p:nvSpPr>
        <p:spPr>
          <a:xfrm>
            <a:off x="4352760" y="2572353"/>
            <a:ext cx="3125535" cy="414167"/>
          </a:xfrm>
          <a:prstGeom prst="rect">
            <a:avLst/>
          </a:prstGeom>
        </p:spPr>
        <p:txBody>
          <a:bodyPr vert="horz"/>
          <a:lstStyle>
            <a:lvl1pPr marL="0" indent="0">
              <a:buNone/>
              <a:defRPr sz="1600" b="0" baseline="0">
                <a:solidFill>
                  <a:srgbClr val="00566B"/>
                </a:solidFill>
                <a:latin typeface="Arial"/>
                <a:cs typeface="Arial"/>
              </a:defRPr>
            </a:lvl1pPr>
          </a:lstStyle>
          <a:p>
            <a:pPr lvl="0"/>
            <a:r>
              <a:rPr lang="en-US" dirty="0" smtClean="0"/>
              <a:t>Presenter title</a:t>
            </a:r>
          </a:p>
        </p:txBody>
      </p:sp>
      <p:cxnSp>
        <p:nvCxnSpPr>
          <p:cNvPr id="16" name="Straight Connector 15"/>
          <p:cNvCxnSpPr/>
          <p:nvPr userDrawn="1"/>
        </p:nvCxnSpPr>
        <p:spPr>
          <a:xfrm>
            <a:off x="390359" y="1933586"/>
            <a:ext cx="8365956" cy="0"/>
          </a:xfrm>
          <a:prstGeom prst="line">
            <a:avLst/>
          </a:prstGeom>
          <a:ln w="130175" cmpd="sng">
            <a:solidFill>
              <a:srgbClr val="00566B"/>
            </a:solidFill>
          </a:ln>
        </p:spPr>
        <p:style>
          <a:lnRef idx="1">
            <a:schemeClr val="dk1"/>
          </a:lnRef>
          <a:fillRef idx="0">
            <a:schemeClr val="dk1"/>
          </a:fillRef>
          <a:effectRef idx="0">
            <a:schemeClr val="dk1"/>
          </a:effectRef>
          <a:fontRef idx="minor">
            <a:schemeClr val="tx1"/>
          </a:fontRef>
        </p:style>
      </p:cxnSp>
      <p:pic>
        <p:nvPicPr>
          <p:cNvPr id="17" name="Picture 16" descr="Icono_RGB_300x43-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2317102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0566B"/>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1687910"/>
            <a:ext cx="8392691" cy="664932"/>
          </a:xfrm>
          <a:prstGeom prst="rect">
            <a:avLst/>
          </a:prstGeom>
        </p:spPr>
        <p:txBody>
          <a:bodyPr vert="horz" anchor="b"/>
          <a:lstStyle>
            <a:lvl1pPr marL="0" indent="0">
              <a:buNone/>
              <a:defRPr sz="3200" b="1" baseline="0">
                <a:solidFill>
                  <a:schemeClr val="bg1"/>
                </a:solidFill>
                <a:latin typeface="Arial"/>
                <a:cs typeface="Arial"/>
              </a:defRPr>
            </a:lvl1pPr>
          </a:lstStyle>
          <a:p>
            <a:pPr lvl="0"/>
            <a:r>
              <a:rPr lang="en-US" dirty="0" smtClean="0"/>
              <a:t>Click to enter section divider title</a:t>
            </a:r>
          </a:p>
        </p:txBody>
      </p:sp>
      <p:cxnSp>
        <p:nvCxnSpPr>
          <p:cNvPr id="16" name="Straight Connector 15"/>
          <p:cNvCxnSpPr/>
          <p:nvPr userDrawn="1"/>
        </p:nvCxnSpPr>
        <p:spPr>
          <a:xfrm>
            <a:off x="390359" y="2414851"/>
            <a:ext cx="8365956" cy="0"/>
          </a:xfrm>
          <a:prstGeom prst="line">
            <a:avLst/>
          </a:prstGeom>
          <a:ln w="130175"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Icono_RGB_300x43-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2935825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0566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7"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
        <p:nvSpPr>
          <p:cNvPr id="8" name="Text Placeholder 12"/>
          <p:cNvSpPr>
            <a:spLocks noGrp="1"/>
          </p:cNvSpPr>
          <p:nvPr>
            <p:ph type="body" sz="quarter" idx="10" hasCustomPrompt="1"/>
          </p:nvPr>
        </p:nvSpPr>
        <p:spPr>
          <a:xfrm>
            <a:off x="457200" y="1102328"/>
            <a:ext cx="8228962" cy="726376"/>
          </a:xfrm>
          <a:prstGeom prst="rect">
            <a:avLst/>
          </a:prstGeom>
        </p:spPr>
        <p:txBody>
          <a:bodyPr vert="horz"/>
          <a:lstStyle>
            <a:lvl1pPr marL="0" indent="0">
              <a:buNone/>
              <a:defRPr sz="1800" b="1" baseline="0">
                <a:latin typeface="Arial"/>
                <a:cs typeface="Arial"/>
              </a:defRPr>
            </a:lvl1pPr>
          </a:lstStyle>
          <a:p>
            <a:pPr lvl="0"/>
            <a:r>
              <a:rPr lang="en-US" dirty="0" smtClean="0"/>
              <a:t>Click to enter subhead</a:t>
            </a:r>
          </a:p>
        </p:txBody>
      </p:sp>
    </p:spTree>
    <p:extLst>
      <p:ext uri="{BB962C8B-B14F-4D97-AF65-F5344CB8AC3E}">
        <p14:creationId xmlns:p14="http://schemas.microsoft.com/office/powerpoint/2010/main" val="493977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0566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Tree>
    <p:extLst>
      <p:ext uri="{BB962C8B-B14F-4D97-AF65-F5344CB8AC3E}">
        <p14:creationId xmlns:p14="http://schemas.microsoft.com/office/powerpoint/2010/main" val="3820898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Image &amp; Content">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0566B"/>
                </a:solidFill>
                <a:latin typeface="Arial"/>
                <a:cs typeface="Arial"/>
              </a:defRPr>
            </a:lvl1pPr>
          </a:lstStyle>
          <a:p>
            <a:pPr lvl="0"/>
            <a:r>
              <a:rPr lang="en-US" dirty="0" smtClean="0"/>
              <a:t>Click to enter slide headline</a:t>
            </a:r>
            <a:endParaRPr lang="en-US" dirty="0"/>
          </a:p>
        </p:txBody>
      </p:sp>
      <p:sp>
        <p:nvSpPr>
          <p:cNvPr id="5" name="Picture Placeholder 12"/>
          <p:cNvSpPr>
            <a:spLocks noGrp="1"/>
          </p:cNvSpPr>
          <p:nvPr>
            <p:ph type="pic" sz="quarter" idx="16" hasCustomPrompt="1"/>
          </p:nvPr>
        </p:nvSpPr>
        <p:spPr>
          <a:xfrm>
            <a:off x="457200" y="1303524"/>
            <a:ext cx="2555875" cy="4570712"/>
          </a:xfrm>
          <a:prstGeom prst="rect">
            <a:avLst/>
          </a:prstGeom>
        </p:spPr>
        <p:txBody>
          <a:bodyPr vert="horz"/>
          <a:lstStyle>
            <a:lvl1pPr marL="0" indent="0">
              <a:buNone/>
              <a:defRPr sz="1800" i="1" baseline="0">
                <a:solidFill>
                  <a:schemeClr val="bg1">
                    <a:lumMod val="65000"/>
                  </a:schemeClr>
                </a:solidFill>
                <a:latin typeface="Arial"/>
                <a:cs typeface="Arial"/>
              </a:defRPr>
            </a:lvl1pPr>
          </a:lstStyle>
          <a:p>
            <a:r>
              <a:rPr lang="en-US" dirty="0" smtClean="0"/>
              <a:t>Insert image</a:t>
            </a:r>
            <a:endParaRPr lang="en-US" dirty="0"/>
          </a:p>
        </p:txBody>
      </p:sp>
      <p:sp>
        <p:nvSpPr>
          <p:cNvPr id="6" name="Text Placeholder 12"/>
          <p:cNvSpPr>
            <a:spLocks noGrp="1"/>
          </p:cNvSpPr>
          <p:nvPr>
            <p:ph type="body" sz="quarter" idx="10" hasCustomPrompt="1"/>
          </p:nvPr>
        </p:nvSpPr>
        <p:spPr>
          <a:xfrm>
            <a:off x="3277154" y="1303525"/>
            <a:ext cx="5409007" cy="4570712"/>
          </a:xfrm>
          <a:prstGeom prst="rect">
            <a:avLst/>
          </a:prstGeom>
        </p:spPr>
        <p:txBody>
          <a:bodyPr vert="horz"/>
          <a:lstStyle>
            <a:lvl1pPr marL="0" indent="0">
              <a:buNone/>
              <a:defRPr sz="1800">
                <a:latin typeface="Arial"/>
                <a:cs typeface="Arial"/>
              </a:defRPr>
            </a:lvl1pPr>
          </a:lstStyle>
          <a:p>
            <a:pPr lvl="0"/>
            <a:r>
              <a:rPr lang="en-US" dirty="0" smtClean="0"/>
              <a:t>Click to enter text</a:t>
            </a:r>
            <a:endParaRPr lang="en-US" dirty="0"/>
          </a:p>
        </p:txBody>
      </p:sp>
      <p:sp>
        <p:nvSpPr>
          <p:cNvPr id="7"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8"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Tree>
    <p:extLst>
      <p:ext uri="{BB962C8B-B14F-4D97-AF65-F5344CB8AC3E}">
        <p14:creationId xmlns:p14="http://schemas.microsoft.com/office/powerpoint/2010/main" val="931457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0566B"/>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3" name="Picture 2" descr="MF_quo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pic>
        <p:nvPicPr>
          <p:cNvPr id="12" name="Picture 11"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3275506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istic/Market Fac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0566B"/>
          </a:solidFill>
          <a:ln>
            <a:noFill/>
          </a:ln>
          <a:extLst/>
        </p:spPr>
        <p:txBody>
          <a:bodyPr wrap="none" lIns="91429" tIns="45714" rIns="91429" bIns="45714" anchor="ctr"/>
          <a:lstStyle/>
          <a:p>
            <a:endParaRPr lang="en-US">
              <a:solidFill>
                <a:srgbClr val="6CB33F"/>
              </a:solidFill>
            </a:endParaRPr>
          </a:p>
        </p:txBody>
      </p:sp>
      <p:pic>
        <p:nvPicPr>
          <p:cNvPr id="13" name="Picture 12" descr="MF_percent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2" name="Picture 11"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402791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A3F6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Tree>
    <p:extLst>
      <p:ext uri="{BB962C8B-B14F-4D97-AF65-F5344CB8AC3E}">
        <p14:creationId xmlns:p14="http://schemas.microsoft.com/office/powerpoint/2010/main" val="3217986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0566B"/>
          </a:solidFill>
          <a:ln>
            <a:noFill/>
          </a:ln>
          <a:extLst/>
        </p:spPr>
        <p:txBody>
          <a:bodyPr wrap="none" lIns="91429" tIns="45714" rIns="91429" bIns="45714" anchor="ctr"/>
          <a:lstStyle/>
          <a:p>
            <a:endParaRPr lang="en-US">
              <a:solidFill>
                <a:srgbClr val="6CB33F"/>
              </a:solidFill>
            </a:endParaRPr>
          </a:p>
        </p:txBody>
      </p:sp>
      <p:pic>
        <p:nvPicPr>
          <p:cNvPr id="12" name="Picture 11" descr="MF_observa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3" name="Picture 12"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315401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Image &amp; Content">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A3F6B"/>
                </a:solidFill>
                <a:latin typeface="Arial"/>
                <a:cs typeface="Arial"/>
              </a:defRPr>
            </a:lvl1pPr>
          </a:lstStyle>
          <a:p>
            <a:pPr lvl="0"/>
            <a:r>
              <a:rPr lang="en-US" dirty="0" smtClean="0"/>
              <a:t>Click to enter slide headline</a:t>
            </a:r>
            <a:endParaRPr lang="en-US" dirty="0"/>
          </a:p>
        </p:txBody>
      </p:sp>
      <p:sp>
        <p:nvSpPr>
          <p:cNvPr id="5" name="Picture Placeholder 12"/>
          <p:cNvSpPr>
            <a:spLocks noGrp="1"/>
          </p:cNvSpPr>
          <p:nvPr>
            <p:ph type="pic" sz="quarter" idx="16" hasCustomPrompt="1"/>
          </p:nvPr>
        </p:nvSpPr>
        <p:spPr>
          <a:xfrm>
            <a:off x="457200" y="1303524"/>
            <a:ext cx="2555875" cy="4570712"/>
          </a:xfrm>
          <a:prstGeom prst="rect">
            <a:avLst/>
          </a:prstGeom>
        </p:spPr>
        <p:txBody>
          <a:bodyPr vert="horz"/>
          <a:lstStyle>
            <a:lvl1pPr marL="0" indent="0">
              <a:buNone/>
              <a:defRPr sz="1800" i="1" baseline="0">
                <a:solidFill>
                  <a:schemeClr val="bg1">
                    <a:lumMod val="65000"/>
                  </a:schemeClr>
                </a:solidFill>
                <a:latin typeface="Arial"/>
                <a:cs typeface="Arial"/>
              </a:defRPr>
            </a:lvl1pPr>
          </a:lstStyle>
          <a:p>
            <a:r>
              <a:rPr lang="en-US" dirty="0" smtClean="0"/>
              <a:t>Insert image</a:t>
            </a:r>
            <a:endParaRPr lang="en-US" dirty="0"/>
          </a:p>
        </p:txBody>
      </p:sp>
      <p:sp>
        <p:nvSpPr>
          <p:cNvPr id="6" name="Text Placeholder 12"/>
          <p:cNvSpPr>
            <a:spLocks noGrp="1"/>
          </p:cNvSpPr>
          <p:nvPr>
            <p:ph type="body" sz="quarter" idx="10" hasCustomPrompt="1"/>
          </p:nvPr>
        </p:nvSpPr>
        <p:spPr>
          <a:xfrm>
            <a:off x="3277154" y="1303525"/>
            <a:ext cx="5409007" cy="4570712"/>
          </a:xfrm>
          <a:prstGeom prst="rect">
            <a:avLst/>
          </a:prstGeom>
        </p:spPr>
        <p:txBody>
          <a:bodyPr vert="horz"/>
          <a:lstStyle>
            <a:lvl1pPr marL="0" indent="0">
              <a:buNone/>
              <a:defRPr sz="1800">
                <a:latin typeface="Arial"/>
                <a:cs typeface="Arial"/>
              </a:defRPr>
            </a:lvl1pPr>
          </a:lstStyle>
          <a:p>
            <a:pPr lvl="0"/>
            <a:r>
              <a:rPr lang="en-US" dirty="0" smtClean="0"/>
              <a:t>Click to enter text</a:t>
            </a:r>
            <a:endParaRPr lang="en-US" dirty="0"/>
          </a:p>
        </p:txBody>
      </p:sp>
      <p:sp>
        <p:nvSpPr>
          <p:cNvPr id="7"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8"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Tree>
    <p:extLst>
      <p:ext uri="{BB962C8B-B14F-4D97-AF65-F5344CB8AC3E}">
        <p14:creationId xmlns:p14="http://schemas.microsoft.com/office/powerpoint/2010/main" val="118957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chemeClr val="accent1"/>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3" name="Picture 2" descr="MF_quo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pic>
        <p:nvPicPr>
          <p:cNvPr id="12" name="Picture 11"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308688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istic/Market Fac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A3F6B"/>
          </a:solidFill>
          <a:ln>
            <a:noFill/>
          </a:ln>
          <a:extLst/>
        </p:spPr>
        <p:txBody>
          <a:bodyPr wrap="none" lIns="91429" tIns="45714" rIns="91429" bIns="45714" anchor="ctr"/>
          <a:lstStyle/>
          <a:p>
            <a:endParaRPr lang="en-US">
              <a:solidFill>
                <a:srgbClr val="6CB33F"/>
              </a:solidFill>
            </a:endParaRPr>
          </a:p>
        </p:txBody>
      </p:sp>
      <p:pic>
        <p:nvPicPr>
          <p:cNvPr id="13" name="Picture 12" descr="MF_percent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2" name="Picture 11"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411893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A3F6B"/>
          </a:solidFill>
          <a:ln>
            <a:noFill/>
          </a:ln>
          <a:extLst/>
        </p:spPr>
        <p:txBody>
          <a:bodyPr wrap="none" lIns="91429" tIns="45714" rIns="91429" bIns="45714" anchor="ctr"/>
          <a:lstStyle/>
          <a:p>
            <a:endParaRPr lang="en-US">
              <a:solidFill>
                <a:srgbClr val="6CB33F"/>
              </a:solidFill>
            </a:endParaRPr>
          </a:p>
        </p:txBody>
      </p:sp>
      <p:pic>
        <p:nvPicPr>
          <p:cNvPr id="12" name="Picture 11" descr="MF_observa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3" name="Picture 12" descr="Icono_RGB_300x43-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1585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 Presentation Titl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16428"/>
          </a:solidFill>
          <a:ln>
            <a:noFill/>
          </a:ln>
          <a:extLst/>
        </p:spPr>
        <p:txBody>
          <a:bodyPr wrap="none" lIns="91429" tIns="45714" rIns="91429" bIns="45714" anchor="ctr"/>
          <a:lstStyle/>
          <a:p>
            <a:endParaRPr lang="en-US">
              <a:solidFill>
                <a:srgbClr val="6CB33F"/>
              </a:solidFill>
            </a:endParaRPr>
          </a:p>
        </p:txBody>
      </p:sp>
      <p:sp>
        <p:nvSpPr>
          <p:cNvPr id="11" name="Rectangle 10"/>
          <p:cNvSpPr/>
          <p:nvPr userDrawn="1"/>
        </p:nvSpPr>
        <p:spPr>
          <a:xfrm>
            <a:off x="288636" y="254000"/>
            <a:ext cx="8547353" cy="287421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2" name="Text Placeholder 12"/>
          <p:cNvSpPr>
            <a:spLocks noGrp="1"/>
          </p:cNvSpPr>
          <p:nvPr>
            <p:ph type="body" sz="quarter" idx="12" hasCustomPrompt="1"/>
          </p:nvPr>
        </p:nvSpPr>
        <p:spPr>
          <a:xfrm>
            <a:off x="363623" y="2246155"/>
            <a:ext cx="3125535" cy="414167"/>
          </a:xfrm>
          <a:prstGeom prst="rect">
            <a:avLst/>
          </a:prstGeom>
        </p:spPr>
        <p:txBody>
          <a:bodyPr vert="horz"/>
          <a:lstStyle>
            <a:lvl1pPr marL="0" indent="0">
              <a:buNone/>
              <a:defRPr sz="2000" b="1" baseline="0">
                <a:solidFill>
                  <a:srgbClr val="416428"/>
                </a:solidFill>
                <a:latin typeface="Arial"/>
                <a:cs typeface="Arial"/>
              </a:defRPr>
            </a:lvl1pPr>
          </a:lstStyle>
          <a:p>
            <a:pPr lvl="0"/>
            <a:r>
              <a:rPr lang="en-US" dirty="0" smtClean="0"/>
              <a:t>Presenter name</a:t>
            </a:r>
          </a:p>
        </p:txBody>
      </p:sp>
      <p:sp>
        <p:nvSpPr>
          <p:cNvPr id="13" name="Text Placeholder 12"/>
          <p:cNvSpPr>
            <a:spLocks noGrp="1"/>
          </p:cNvSpPr>
          <p:nvPr>
            <p:ph type="body" sz="quarter" idx="13" hasCustomPrompt="1"/>
          </p:nvPr>
        </p:nvSpPr>
        <p:spPr>
          <a:xfrm>
            <a:off x="4352760" y="2246155"/>
            <a:ext cx="3125535" cy="414167"/>
          </a:xfrm>
          <a:prstGeom prst="rect">
            <a:avLst/>
          </a:prstGeom>
        </p:spPr>
        <p:txBody>
          <a:bodyPr vert="horz"/>
          <a:lstStyle>
            <a:lvl1pPr marL="0" indent="0">
              <a:buNone/>
              <a:defRPr sz="2000" b="1" baseline="0">
                <a:solidFill>
                  <a:srgbClr val="416428"/>
                </a:solidFill>
                <a:latin typeface="Arial"/>
                <a:cs typeface="Arial"/>
              </a:defRPr>
            </a:lvl1pPr>
          </a:lstStyle>
          <a:p>
            <a:pPr lvl="0"/>
            <a:r>
              <a:rPr lang="en-US" dirty="0" smtClean="0"/>
              <a:t>Presenter name</a:t>
            </a:r>
          </a:p>
        </p:txBody>
      </p:sp>
      <p:sp>
        <p:nvSpPr>
          <p:cNvPr id="14" name="Text Placeholder 12"/>
          <p:cNvSpPr>
            <a:spLocks noGrp="1"/>
          </p:cNvSpPr>
          <p:nvPr>
            <p:ph type="body" sz="quarter" idx="14" hasCustomPrompt="1"/>
          </p:nvPr>
        </p:nvSpPr>
        <p:spPr>
          <a:xfrm>
            <a:off x="363623" y="2572353"/>
            <a:ext cx="3125535" cy="414167"/>
          </a:xfrm>
          <a:prstGeom prst="rect">
            <a:avLst/>
          </a:prstGeom>
        </p:spPr>
        <p:txBody>
          <a:bodyPr vert="horz"/>
          <a:lstStyle>
            <a:lvl1pPr marL="0" indent="0">
              <a:buNone/>
              <a:defRPr sz="1600" b="0" baseline="0">
                <a:solidFill>
                  <a:srgbClr val="416428"/>
                </a:solidFill>
                <a:latin typeface="Arial"/>
                <a:cs typeface="Arial"/>
              </a:defRPr>
            </a:lvl1pPr>
          </a:lstStyle>
          <a:p>
            <a:pPr lvl="0"/>
            <a:r>
              <a:rPr lang="en-US" dirty="0" smtClean="0"/>
              <a:t>Presenter title</a:t>
            </a:r>
          </a:p>
        </p:txBody>
      </p:sp>
      <p:sp>
        <p:nvSpPr>
          <p:cNvPr id="15" name="Text Placeholder 12"/>
          <p:cNvSpPr>
            <a:spLocks noGrp="1"/>
          </p:cNvSpPr>
          <p:nvPr>
            <p:ph type="body" sz="quarter" idx="15" hasCustomPrompt="1"/>
          </p:nvPr>
        </p:nvSpPr>
        <p:spPr>
          <a:xfrm>
            <a:off x="4352760" y="2572353"/>
            <a:ext cx="3125535" cy="414167"/>
          </a:xfrm>
          <a:prstGeom prst="rect">
            <a:avLst/>
          </a:prstGeom>
        </p:spPr>
        <p:txBody>
          <a:bodyPr vert="horz"/>
          <a:lstStyle>
            <a:lvl1pPr marL="0" indent="0">
              <a:buNone/>
              <a:defRPr sz="1600" b="0" baseline="0">
                <a:solidFill>
                  <a:srgbClr val="416428"/>
                </a:solidFill>
                <a:latin typeface="Arial"/>
                <a:cs typeface="Arial"/>
              </a:defRPr>
            </a:lvl1pPr>
          </a:lstStyle>
          <a:p>
            <a:pPr lvl="0"/>
            <a:r>
              <a:rPr lang="en-US" dirty="0" smtClean="0"/>
              <a:t>Presenter title</a:t>
            </a:r>
          </a:p>
        </p:txBody>
      </p:sp>
      <p:cxnSp>
        <p:nvCxnSpPr>
          <p:cNvPr id="16" name="Straight Connector 15"/>
          <p:cNvCxnSpPr/>
          <p:nvPr userDrawn="1"/>
        </p:nvCxnSpPr>
        <p:spPr>
          <a:xfrm>
            <a:off x="390359" y="1933586"/>
            <a:ext cx="8365956" cy="0"/>
          </a:xfrm>
          <a:prstGeom prst="line">
            <a:avLst/>
          </a:prstGeom>
          <a:ln w="130175" cmpd="sng">
            <a:solidFill>
              <a:srgbClr val="416428"/>
            </a:solidFill>
          </a:ln>
        </p:spPr>
        <p:style>
          <a:lnRef idx="1">
            <a:schemeClr val="dk1"/>
          </a:lnRef>
          <a:fillRef idx="0">
            <a:schemeClr val="dk1"/>
          </a:fillRef>
          <a:effectRef idx="0">
            <a:schemeClr val="dk1"/>
          </a:effectRef>
          <a:fontRef idx="minor">
            <a:schemeClr val="tx1"/>
          </a:fontRef>
        </p:style>
      </p:cxnSp>
      <p:sp>
        <p:nvSpPr>
          <p:cNvPr id="17" name="Text Placeholder 18"/>
          <p:cNvSpPr>
            <a:spLocks noGrp="1"/>
          </p:cNvSpPr>
          <p:nvPr>
            <p:ph type="body" sz="quarter" idx="11" hasCustomPrompt="1"/>
          </p:nvPr>
        </p:nvSpPr>
        <p:spPr>
          <a:xfrm>
            <a:off x="363623" y="559468"/>
            <a:ext cx="8392691" cy="1226406"/>
          </a:xfrm>
          <a:prstGeom prst="rect">
            <a:avLst/>
          </a:prstGeom>
        </p:spPr>
        <p:txBody>
          <a:bodyPr vert="horz" anchor="b"/>
          <a:lstStyle>
            <a:lvl1pPr marL="0" indent="0">
              <a:buNone/>
              <a:defRPr sz="3200" b="1" baseline="0">
                <a:solidFill>
                  <a:srgbClr val="416428"/>
                </a:solidFill>
                <a:latin typeface="Arial"/>
                <a:cs typeface="Arial"/>
              </a:defRPr>
            </a:lvl1pPr>
          </a:lstStyle>
          <a:p>
            <a:pPr lvl="0"/>
            <a:r>
              <a:rPr lang="en-US" dirty="0" smtClean="0"/>
              <a:t>Click to enter presentation title</a:t>
            </a:r>
          </a:p>
        </p:txBody>
      </p:sp>
      <p:pic>
        <p:nvPicPr>
          <p:cNvPr id="18" name="Picture 17" descr="Icono_RGB_300x43-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3926" y="6176212"/>
            <a:ext cx="2882388" cy="413143"/>
          </a:xfrm>
          <a:prstGeom prst="rect">
            <a:avLst/>
          </a:prstGeom>
        </p:spPr>
      </p:pic>
    </p:spTree>
    <p:extLst>
      <p:ext uri="{BB962C8B-B14F-4D97-AF65-F5344CB8AC3E}">
        <p14:creationId xmlns:p14="http://schemas.microsoft.com/office/powerpoint/2010/main" val="411540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theme" Target="../theme/theme2.xml"/><Relationship Id="rId10" Type="http://schemas.openxmlformats.org/officeDocument/2006/relationships/image" Target="../media/image1.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theme" Target="../theme/theme3.xml"/><Relationship Id="rId10" Type="http://schemas.openxmlformats.org/officeDocument/2006/relationships/image" Target="../media/image1.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theme" Target="../theme/theme4.xml"/><Relationship Id="rId10"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theme" Target="../theme/theme5.xml"/><Relationship Id="rId10" Type="http://schemas.openxmlformats.org/officeDocument/2006/relationships/image" Target="../media/image1.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52292" y="1024534"/>
            <a:ext cx="8234508" cy="0"/>
          </a:xfrm>
          <a:prstGeom prst="line">
            <a:avLst/>
          </a:prstGeom>
          <a:ln w="130175" cmpd="sng">
            <a:solidFill>
              <a:srgbClr val="0A3F6B"/>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7F7F7F"/>
                </a:solidFill>
                <a:effectLst/>
                <a:uLnTx/>
                <a:uFillTx/>
                <a:latin typeface="Arial" charset="0"/>
                <a:ea typeface="+mn-ea"/>
                <a:cs typeface="+mn-cs"/>
              </a:rPr>
              <a:t>© 2017 CEB. All rights reserved</a:t>
            </a:r>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pic>
        <p:nvPicPr>
          <p:cNvPr id="2" name="Picture 1" descr="Icono_RGB_300x43-color.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99039" y="6173083"/>
            <a:ext cx="2943998" cy="421973"/>
          </a:xfrm>
          <a:prstGeom prst="rect">
            <a:avLst/>
          </a:prstGeom>
        </p:spPr>
      </p:pic>
    </p:spTree>
    <p:extLst>
      <p:ext uri="{BB962C8B-B14F-4D97-AF65-F5344CB8AC3E}">
        <p14:creationId xmlns:p14="http://schemas.microsoft.com/office/powerpoint/2010/main" val="13097937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44" r:id="rId3"/>
    <p:sldLayoutId id="2147483749" r:id="rId4"/>
    <p:sldLayoutId id="2147483711" r:id="rId5"/>
    <p:sldLayoutId id="2147483712" r:id="rId6"/>
    <p:sldLayoutId id="2147483713" r:id="rId7"/>
    <p:sldLayoutId id="2147483714" r:id="rId8"/>
  </p:sldLayoutIdLst>
  <p:hf sldNum="0" hdr="0" ftr="0" dt="0"/>
  <p:txStyles>
    <p:titleStyle>
      <a:lvl1pPr algn="l" defTabSz="457200" rtl="0" eaLnBrk="1" latinLnBrk="0" hangingPunct="1">
        <a:spcBef>
          <a:spcPct val="0"/>
        </a:spcBef>
        <a:buNone/>
        <a:defRPr sz="2400" b="1" kern="1200">
          <a:solidFill>
            <a:srgbClr val="0A3F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52292" y="1024534"/>
            <a:ext cx="8234508" cy="0"/>
          </a:xfrm>
          <a:prstGeom prst="line">
            <a:avLst/>
          </a:prstGeom>
          <a:ln w="130175" cmpd="sng">
            <a:solidFill>
              <a:srgbClr val="416428"/>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7F7F7F"/>
                </a:solidFill>
                <a:effectLst/>
                <a:uLnTx/>
                <a:uFillTx/>
                <a:latin typeface="Arial" charset="0"/>
                <a:ea typeface="+mn-ea"/>
                <a:cs typeface="+mn-cs"/>
              </a:rPr>
              <a:t>© 2017 CEB. All rights reserved</a:t>
            </a:r>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pic>
        <p:nvPicPr>
          <p:cNvPr id="9" name="Picture 8" descr="Icono_RGB_300x43-color.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99039" y="6173083"/>
            <a:ext cx="2943998" cy="421973"/>
          </a:xfrm>
          <a:prstGeom prst="rect">
            <a:avLst/>
          </a:prstGeom>
        </p:spPr>
      </p:pic>
    </p:spTree>
    <p:extLst>
      <p:ext uri="{BB962C8B-B14F-4D97-AF65-F5344CB8AC3E}">
        <p14:creationId xmlns:p14="http://schemas.microsoft.com/office/powerpoint/2010/main" val="24700816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21" r:id="rId3"/>
    <p:sldLayoutId id="2147483750" r:id="rId4"/>
    <p:sldLayoutId id="2147483722" r:id="rId5"/>
    <p:sldLayoutId id="2147483723" r:id="rId6"/>
    <p:sldLayoutId id="2147483724" r:id="rId7"/>
    <p:sldLayoutId id="2147483725" r:id="rId8"/>
  </p:sldLayoutIdLst>
  <p:hf sldNum="0" hdr="0" ftr="0" dt="0"/>
  <p:txStyles>
    <p:titleStyle>
      <a:lvl1pPr algn="l" defTabSz="457200" rtl="0" eaLnBrk="1" latinLnBrk="0" hangingPunct="1">
        <a:spcBef>
          <a:spcPct val="0"/>
        </a:spcBef>
        <a:buNone/>
        <a:defRPr sz="2400" b="1" kern="1200">
          <a:solidFill>
            <a:srgbClr val="0A3F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52292" y="1024534"/>
            <a:ext cx="8234508" cy="0"/>
          </a:xfrm>
          <a:prstGeom prst="line">
            <a:avLst/>
          </a:prstGeom>
          <a:ln w="130175" cmpd="sng">
            <a:solidFill>
              <a:srgbClr val="46295B"/>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7F7F7F"/>
                </a:solidFill>
                <a:effectLst/>
                <a:uLnTx/>
                <a:uFillTx/>
                <a:latin typeface="Arial" charset="0"/>
                <a:ea typeface="+mn-ea"/>
                <a:cs typeface="+mn-cs"/>
              </a:rPr>
              <a:t>© 2017 CEB. All rights reserved</a:t>
            </a:r>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pic>
        <p:nvPicPr>
          <p:cNvPr id="9" name="Picture 8" descr="Icono_RGB_300x43-color.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99039" y="6173083"/>
            <a:ext cx="2943998" cy="421973"/>
          </a:xfrm>
          <a:prstGeom prst="rect">
            <a:avLst/>
          </a:prstGeom>
        </p:spPr>
      </p:pic>
    </p:spTree>
    <p:extLst>
      <p:ext uri="{BB962C8B-B14F-4D97-AF65-F5344CB8AC3E}">
        <p14:creationId xmlns:p14="http://schemas.microsoft.com/office/powerpoint/2010/main" val="282987532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2" r:id="rId3"/>
    <p:sldLayoutId id="2147483751" r:id="rId4"/>
    <p:sldLayoutId id="2147483733" r:id="rId5"/>
    <p:sldLayoutId id="2147483734" r:id="rId6"/>
    <p:sldLayoutId id="2147483735" r:id="rId7"/>
    <p:sldLayoutId id="2147483736" r:id="rId8"/>
  </p:sldLayoutIdLst>
  <p:hf sldNum="0" hdr="0" ftr="0" dt="0"/>
  <p:txStyles>
    <p:titleStyle>
      <a:lvl1pPr algn="l" defTabSz="457200" rtl="0" eaLnBrk="1" latinLnBrk="0" hangingPunct="1">
        <a:spcBef>
          <a:spcPct val="0"/>
        </a:spcBef>
        <a:buNone/>
        <a:defRPr sz="2400" b="1" kern="1200">
          <a:solidFill>
            <a:srgbClr val="0A3F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52292" y="1024534"/>
            <a:ext cx="8234508" cy="0"/>
          </a:xfrm>
          <a:prstGeom prst="line">
            <a:avLst/>
          </a:prstGeom>
          <a:ln w="130175" cmpd="sng">
            <a:solidFill>
              <a:srgbClr val="AA5019"/>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7F7F7F"/>
                </a:solidFill>
                <a:effectLst/>
                <a:uLnTx/>
                <a:uFillTx/>
                <a:latin typeface="Arial" charset="0"/>
                <a:ea typeface="+mn-ea"/>
                <a:cs typeface="+mn-cs"/>
              </a:rPr>
              <a:t>© 2017 CEB. All rights reserved</a:t>
            </a:r>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pic>
        <p:nvPicPr>
          <p:cNvPr id="7" name="Picture 6" descr="Icono_RGB_300x43-color.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99039" y="6173083"/>
            <a:ext cx="2943998" cy="421973"/>
          </a:xfrm>
          <a:prstGeom prst="rect">
            <a:avLst/>
          </a:prstGeom>
        </p:spPr>
      </p:pic>
    </p:spTree>
    <p:extLst>
      <p:ext uri="{BB962C8B-B14F-4D97-AF65-F5344CB8AC3E}">
        <p14:creationId xmlns:p14="http://schemas.microsoft.com/office/powerpoint/2010/main" val="334650795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hf sldNum="0" hdr="0" ftr="0" dt="0"/>
  <p:txStyles>
    <p:titleStyle>
      <a:lvl1pPr algn="l" defTabSz="457200" rtl="0" eaLnBrk="1" latinLnBrk="0" hangingPunct="1">
        <a:spcBef>
          <a:spcPct val="0"/>
        </a:spcBef>
        <a:buNone/>
        <a:defRPr sz="2400" b="1" kern="1200">
          <a:solidFill>
            <a:srgbClr val="0A3F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52292" y="1024534"/>
            <a:ext cx="8234508" cy="0"/>
          </a:xfrm>
          <a:prstGeom prst="line">
            <a:avLst/>
          </a:prstGeom>
          <a:ln w="130175" cmpd="sng">
            <a:solidFill>
              <a:srgbClr val="00566B"/>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7F7F7F"/>
                </a:solidFill>
                <a:effectLst/>
                <a:uLnTx/>
                <a:uFillTx/>
                <a:latin typeface="Arial" charset="0"/>
                <a:ea typeface="+mn-ea"/>
                <a:cs typeface="+mn-cs"/>
              </a:rPr>
              <a:t>© 2017 CEB. All rights reserved</a:t>
            </a:r>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pic>
        <p:nvPicPr>
          <p:cNvPr id="7" name="Picture 6" descr="Icono_RGB_300x43-color.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99039" y="6173083"/>
            <a:ext cx="2943998" cy="421973"/>
          </a:xfrm>
          <a:prstGeom prst="rect">
            <a:avLst/>
          </a:prstGeom>
        </p:spPr>
      </p:pic>
    </p:spTree>
    <p:extLst>
      <p:ext uri="{BB962C8B-B14F-4D97-AF65-F5344CB8AC3E}">
        <p14:creationId xmlns:p14="http://schemas.microsoft.com/office/powerpoint/2010/main" val="209556254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Lst>
  <p:hf sldNum="0" hdr="0" ftr="0" dt="0"/>
  <p:txStyles>
    <p:titleStyle>
      <a:lvl1pPr algn="l" defTabSz="457200" rtl="0" eaLnBrk="1" latinLnBrk="0" hangingPunct="1">
        <a:spcBef>
          <a:spcPct val="0"/>
        </a:spcBef>
        <a:buNone/>
        <a:defRPr sz="2400" b="1" kern="1200">
          <a:solidFill>
            <a:srgbClr val="0A3F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Hidden Figures: Multicultural Consumers and Luxury</a:t>
            </a:r>
            <a:endParaRPr lang="en-US" dirty="0"/>
          </a:p>
        </p:txBody>
      </p:sp>
    </p:spTree>
    <p:extLst>
      <p:ext uri="{BB962C8B-B14F-4D97-AF65-F5344CB8AC3E}">
        <p14:creationId xmlns:p14="http://schemas.microsoft.com/office/powerpoint/2010/main" val="911809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Tactical Tip #1: Adjust advertising in recognition of market </a:t>
            </a:r>
            <a:r>
              <a:rPr lang="en-US" dirty="0" smtClean="0"/>
              <a:t>diversity</a:t>
            </a:r>
            <a:endParaRPr lang="en-US" dirty="0"/>
          </a:p>
        </p:txBody>
      </p:sp>
      <p:pic>
        <p:nvPicPr>
          <p:cNvPr id="3" name="Picture 2" descr="Ti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34" y="1309623"/>
            <a:ext cx="6652455" cy="4573560"/>
          </a:xfrm>
          <a:prstGeom prst="rect">
            <a:avLst/>
          </a:prstGeom>
        </p:spPr>
      </p:pic>
    </p:spTree>
    <p:extLst>
      <p:ext uri="{BB962C8B-B14F-4D97-AF65-F5344CB8AC3E}">
        <p14:creationId xmlns:p14="http://schemas.microsoft.com/office/powerpoint/2010/main" val="346578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Tactical Tip # 2: Reach Hidden </a:t>
            </a:r>
            <a:r>
              <a:rPr lang="en-US" dirty="0" err="1"/>
              <a:t>Luxers</a:t>
            </a:r>
            <a:r>
              <a:rPr lang="en-US" dirty="0"/>
              <a:t> by cueing up their social motivations </a:t>
            </a:r>
          </a:p>
        </p:txBody>
      </p:sp>
      <p:pic>
        <p:nvPicPr>
          <p:cNvPr id="3" name="Picture 2" descr="Screen Shot 2017-04-10 at 12.12.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313"/>
            <a:ext cx="9144000" cy="4712179"/>
          </a:xfrm>
          <a:prstGeom prst="rect">
            <a:avLst/>
          </a:prstGeom>
        </p:spPr>
      </p:pic>
    </p:spTree>
    <p:extLst>
      <p:ext uri="{BB962C8B-B14F-4D97-AF65-F5344CB8AC3E}">
        <p14:creationId xmlns:p14="http://schemas.microsoft.com/office/powerpoint/2010/main" val="371173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Tactical Tip #3: Reshape organizational priorities toward growth </a:t>
            </a:r>
          </a:p>
        </p:txBody>
      </p:sp>
      <p:pic>
        <p:nvPicPr>
          <p:cNvPr id="3" name="Picture 2" descr="Tip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1360641"/>
            <a:ext cx="7557025" cy="4647570"/>
          </a:xfrm>
          <a:prstGeom prst="rect">
            <a:avLst/>
          </a:prstGeom>
        </p:spPr>
      </p:pic>
    </p:spTree>
    <p:extLst>
      <p:ext uri="{BB962C8B-B14F-4D97-AF65-F5344CB8AC3E}">
        <p14:creationId xmlns:p14="http://schemas.microsoft.com/office/powerpoint/2010/main" val="128462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Rapid Recap</a:t>
            </a:r>
            <a:endParaRPr lang="en-US" dirty="0"/>
          </a:p>
        </p:txBody>
      </p:sp>
      <p:pic>
        <p:nvPicPr>
          <p:cNvPr id="3" name="Picture 2"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1300719"/>
            <a:ext cx="7557025" cy="4723141"/>
          </a:xfrm>
          <a:prstGeom prst="rect">
            <a:avLst/>
          </a:prstGeom>
        </p:spPr>
      </p:pic>
    </p:spTree>
    <p:extLst>
      <p:ext uri="{BB962C8B-B14F-4D97-AF65-F5344CB8AC3E}">
        <p14:creationId xmlns:p14="http://schemas.microsoft.com/office/powerpoint/2010/main" val="339317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Hidden Figures: Multicultural Consumers and Luxury</a:t>
            </a:r>
            <a:endParaRPr lang="en-US" dirty="0"/>
          </a:p>
        </p:txBody>
      </p:sp>
      <p:pic>
        <p:nvPicPr>
          <p:cNvPr id="3" name="Picture 2"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1173660"/>
            <a:ext cx="7557025" cy="4723141"/>
          </a:xfrm>
          <a:prstGeom prst="rect">
            <a:avLst/>
          </a:prstGeom>
        </p:spPr>
      </p:pic>
    </p:spTree>
    <p:extLst>
      <p:ext uri="{BB962C8B-B14F-4D97-AF65-F5344CB8AC3E}">
        <p14:creationId xmlns:p14="http://schemas.microsoft.com/office/powerpoint/2010/main" val="117553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US" dirty="0" smtClean="0"/>
              <a:t>Different values drive diverse consumers</a:t>
            </a:r>
            <a:endParaRPr lang="en-US" dirty="0"/>
          </a:p>
        </p:txBody>
      </p:sp>
      <p:pic>
        <p:nvPicPr>
          <p:cNvPr id="3" name="Picture 2" descr="HiddenFigu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1255622"/>
            <a:ext cx="7557025" cy="4723141"/>
          </a:xfrm>
          <a:prstGeom prst="rect">
            <a:avLst/>
          </a:prstGeom>
        </p:spPr>
      </p:pic>
    </p:spTree>
    <p:extLst>
      <p:ext uri="{BB962C8B-B14F-4D97-AF65-F5344CB8AC3E}">
        <p14:creationId xmlns:p14="http://schemas.microsoft.com/office/powerpoint/2010/main" val="389615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US" dirty="0" smtClean="0"/>
              <a:t>Hidden </a:t>
            </a:r>
            <a:r>
              <a:rPr lang="en-US" dirty="0" err="1" smtClean="0"/>
              <a:t>Luxers</a:t>
            </a:r>
            <a:r>
              <a:rPr lang="en-US" dirty="0" smtClean="0"/>
              <a:t> are ignored despite growing clout</a:t>
            </a:r>
            <a:endParaRPr lang="en-US" dirty="0"/>
          </a:p>
        </p:txBody>
      </p:sp>
      <p:pic>
        <p:nvPicPr>
          <p:cNvPr id="3" name="Picture 2" descr="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1341928"/>
            <a:ext cx="7557025" cy="4723141"/>
          </a:xfrm>
          <a:prstGeom prst="rect">
            <a:avLst/>
          </a:prstGeom>
        </p:spPr>
      </p:pic>
    </p:spTree>
    <p:extLst>
      <p:ext uri="{BB962C8B-B14F-4D97-AF65-F5344CB8AC3E}">
        <p14:creationId xmlns:p14="http://schemas.microsoft.com/office/powerpoint/2010/main" val="23336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1"/>
          </p:nvPr>
        </p:nvSpPr>
        <p:spPr/>
        <p:txBody>
          <a:bodyPr/>
          <a:lstStyle/>
          <a:p>
            <a:r>
              <a:rPr lang="en-US" dirty="0" smtClean="0"/>
              <a:t>Hidden </a:t>
            </a:r>
            <a:r>
              <a:rPr lang="en-US" dirty="0" err="1" smtClean="0"/>
              <a:t>Luxers</a:t>
            </a:r>
            <a:r>
              <a:rPr lang="en-US" dirty="0" smtClean="0"/>
              <a:t> Spotlight</a:t>
            </a:r>
            <a:endParaRPr lang="en-US" dirty="0"/>
          </a:p>
        </p:txBody>
      </p:sp>
      <p:pic>
        <p:nvPicPr>
          <p:cNvPr id="2" name="Picture 1" descr="Char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1247408"/>
            <a:ext cx="7557025" cy="4723141"/>
          </a:xfrm>
          <a:prstGeom prst="rect">
            <a:avLst/>
          </a:prstGeom>
        </p:spPr>
      </p:pic>
    </p:spTree>
    <p:extLst>
      <p:ext uri="{BB962C8B-B14F-4D97-AF65-F5344CB8AC3E}">
        <p14:creationId xmlns:p14="http://schemas.microsoft.com/office/powerpoint/2010/main" val="120719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Social benefits motivate Hidden </a:t>
            </a:r>
            <a:r>
              <a:rPr lang="en-US" dirty="0" err="1" smtClean="0"/>
              <a:t>Luxers</a:t>
            </a:r>
            <a:r>
              <a:rPr lang="en-US" dirty="0" smtClean="0"/>
              <a:t> to buy</a:t>
            </a:r>
            <a:endParaRPr lang="en-US" dirty="0"/>
          </a:p>
        </p:txBody>
      </p:sp>
      <p:pic>
        <p:nvPicPr>
          <p:cNvPr id="1026" name="Picture 2" descr="https://iconoculture.cebglobal.com/Media/Image/im_IconosphereHiddenFiguresTopicC_427841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76" y="1100836"/>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67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Hidden </a:t>
            </a:r>
            <a:r>
              <a:rPr lang="en-US" dirty="0" err="1" smtClean="0"/>
              <a:t>Luxers</a:t>
            </a:r>
            <a:r>
              <a:rPr lang="en-US" dirty="0" smtClean="0"/>
              <a:t> speak out on the social side of luxury</a:t>
            </a:r>
            <a:endParaRPr lang="en-US" dirty="0"/>
          </a:p>
        </p:txBody>
      </p:sp>
      <p:pic>
        <p:nvPicPr>
          <p:cNvPr id="1026" name="Picture 2" descr="https://iconoculture.cebglobal.com/Media/Generated/LargeImage/li_IconosphereHiddenFiguresTopicC_427842_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0" y="1268569"/>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76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Hidden </a:t>
            </a:r>
            <a:r>
              <a:rPr lang="en-US" dirty="0" err="1" smtClean="0"/>
              <a:t>Luxers</a:t>
            </a:r>
            <a:r>
              <a:rPr lang="en-US" dirty="0" smtClean="0"/>
              <a:t> are the future of the luxury market</a:t>
            </a:r>
            <a:endParaRPr lang="en-US" dirty="0"/>
          </a:p>
        </p:txBody>
      </p:sp>
      <p:pic>
        <p:nvPicPr>
          <p:cNvPr id="2050" name="Picture 2" descr="https://iconoculture.cebglobal.com/Media/Generated/LargeImage/li_HiddenLuxersarethefutureofthel_427900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03" y="1281451"/>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2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Marketer’s Toolkit</a:t>
            </a:r>
            <a:endParaRPr lang="en-US" dirty="0"/>
          </a:p>
        </p:txBody>
      </p:sp>
      <p:pic>
        <p:nvPicPr>
          <p:cNvPr id="3" name="Picture 2" descr="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1297706"/>
            <a:ext cx="7557025" cy="4723141"/>
          </a:xfrm>
          <a:prstGeom prst="rect">
            <a:avLst/>
          </a:prstGeom>
        </p:spPr>
      </p:pic>
    </p:spTree>
    <p:extLst>
      <p:ext uri="{BB962C8B-B14F-4D97-AF65-F5344CB8AC3E}">
        <p14:creationId xmlns:p14="http://schemas.microsoft.com/office/powerpoint/2010/main" val="3249823835"/>
      </p:ext>
    </p:extLst>
  </p:cSld>
  <p:clrMapOvr>
    <a:masterClrMapping/>
  </p:clrMapOvr>
</p:sld>
</file>

<file path=ppt/theme/theme1.xml><?xml version="1.0" encoding="utf-8"?>
<a:theme xmlns:a="http://schemas.openxmlformats.org/drawingml/2006/main" name="Blue Standard">
  <a:themeElements>
    <a:clrScheme name="Custom 3">
      <a:dk1>
        <a:sysClr val="windowText" lastClr="000000"/>
      </a:dk1>
      <a:lt1>
        <a:sysClr val="window" lastClr="FFFFFF"/>
      </a:lt1>
      <a:dk2>
        <a:srgbClr val="C4C4C4"/>
      </a:dk2>
      <a:lt2>
        <a:srgbClr val="F2F2F2"/>
      </a:lt2>
      <a:accent1>
        <a:srgbClr val="0A3F6B"/>
      </a:accent1>
      <a:accent2>
        <a:srgbClr val="00AEEF"/>
      </a:accent2>
      <a:accent3>
        <a:srgbClr val="F4B213"/>
      </a:accent3>
      <a:accent4>
        <a:srgbClr val="9CC84B"/>
      </a:accent4>
      <a:accent5>
        <a:srgbClr val="8D64AA"/>
      </a:accent5>
      <a:accent6>
        <a:srgbClr val="2BC4B6"/>
      </a:accent6>
      <a:hlink>
        <a:srgbClr val="00AEEF"/>
      </a:hlink>
      <a:folHlink>
        <a:srgbClr val="0A3F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een Standard">
  <a:themeElements>
    <a:clrScheme name="Custom 1">
      <a:dk1>
        <a:sysClr val="windowText" lastClr="000000"/>
      </a:dk1>
      <a:lt1>
        <a:sysClr val="window" lastClr="FFFFFF"/>
      </a:lt1>
      <a:dk2>
        <a:srgbClr val="1F497D"/>
      </a:dk2>
      <a:lt2>
        <a:srgbClr val="FFFFFF"/>
      </a:lt2>
      <a:accent1>
        <a:srgbClr val="0A3F6B"/>
      </a:accent1>
      <a:accent2>
        <a:srgbClr val="00AEEF"/>
      </a:accent2>
      <a:accent3>
        <a:srgbClr val="F4B213"/>
      </a:accent3>
      <a:accent4>
        <a:srgbClr val="9CC84B"/>
      </a:accent4>
      <a:accent5>
        <a:srgbClr val="2BC4B6"/>
      </a:accent5>
      <a:accent6>
        <a:srgbClr val="8D64AA"/>
      </a:accent6>
      <a:hlink>
        <a:srgbClr val="928D89"/>
      </a:hlink>
      <a:folHlink>
        <a:srgbClr val="8A8A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urple Standard">
  <a:themeElements>
    <a:clrScheme name="Custom 1">
      <a:dk1>
        <a:sysClr val="windowText" lastClr="000000"/>
      </a:dk1>
      <a:lt1>
        <a:sysClr val="window" lastClr="FFFFFF"/>
      </a:lt1>
      <a:dk2>
        <a:srgbClr val="1F497D"/>
      </a:dk2>
      <a:lt2>
        <a:srgbClr val="FFFFFF"/>
      </a:lt2>
      <a:accent1>
        <a:srgbClr val="0A3F6B"/>
      </a:accent1>
      <a:accent2>
        <a:srgbClr val="00AEEF"/>
      </a:accent2>
      <a:accent3>
        <a:srgbClr val="F4B213"/>
      </a:accent3>
      <a:accent4>
        <a:srgbClr val="9CC84B"/>
      </a:accent4>
      <a:accent5>
        <a:srgbClr val="2BC4B6"/>
      </a:accent5>
      <a:accent6>
        <a:srgbClr val="8D64AA"/>
      </a:accent6>
      <a:hlink>
        <a:srgbClr val="928D89"/>
      </a:hlink>
      <a:folHlink>
        <a:srgbClr val="8A8A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old Standard">
  <a:themeElements>
    <a:clrScheme name="Custom 3">
      <a:dk1>
        <a:sysClr val="windowText" lastClr="000000"/>
      </a:dk1>
      <a:lt1>
        <a:sysClr val="window" lastClr="FFFFFF"/>
      </a:lt1>
      <a:dk2>
        <a:srgbClr val="C4C4C4"/>
      </a:dk2>
      <a:lt2>
        <a:srgbClr val="F2F2F2"/>
      </a:lt2>
      <a:accent1>
        <a:srgbClr val="0A3F6B"/>
      </a:accent1>
      <a:accent2>
        <a:srgbClr val="00AEEF"/>
      </a:accent2>
      <a:accent3>
        <a:srgbClr val="F4B213"/>
      </a:accent3>
      <a:accent4>
        <a:srgbClr val="9CC84B"/>
      </a:accent4>
      <a:accent5>
        <a:srgbClr val="8D64AA"/>
      </a:accent5>
      <a:accent6>
        <a:srgbClr val="2BC4B6"/>
      </a:accent6>
      <a:hlink>
        <a:srgbClr val="00AEEF"/>
      </a:hlink>
      <a:folHlink>
        <a:srgbClr val="0A3F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Mint Standard">
  <a:themeElements>
    <a:clrScheme name="Custom 3">
      <a:dk1>
        <a:sysClr val="windowText" lastClr="000000"/>
      </a:dk1>
      <a:lt1>
        <a:sysClr val="window" lastClr="FFFFFF"/>
      </a:lt1>
      <a:dk2>
        <a:srgbClr val="C4C4C4"/>
      </a:dk2>
      <a:lt2>
        <a:srgbClr val="F2F2F2"/>
      </a:lt2>
      <a:accent1>
        <a:srgbClr val="0A3F6B"/>
      </a:accent1>
      <a:accent2>
        <a:srgbClr val="00AEEF"/>
      </a:accent2>
      <a:accent3>
        <a:srgbClr val="F4B213"/>
      </a:accent3>
      <a:accent4>
        <a:srgbClr val="9CC84B"/>
      </a:accent4>
      <a:accent5>
        <a:srgbClr val="8D64AA"/>
      </a:accent5>
      <a:accent6>
        <a:srgbClr val="2BC4B6"/>
      </a:accent6>
      <a:hlink>
        <a:srgbClr val="00AEEF"/>
      </a:hlink>
      <a:folHlink>
        <a:srgbClr val="0A3F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5575</TotalTime>
  <Words>998</Words>
  <Application>Microsoft Macintosh PowerPoint</Application>
  <PresentationFormat>On-screen Show (4:3)</PresentationFormat>
  <Paragraphs>39</Paragraphs>
  <Slides>13</Slides>
  <Notes>12</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13</vt:i4>
      </vt:variant>
    </vt:vector>
  </HeadingPairs>
  <TitlesOfParts>
    <vt:vector size="20" baseType="lpstr">
      <vt:lpstr>Arial</vt:lpstr>
      <vt:lpstr>Calibri</vt:lpstr>
      <vt:lpstr>Blue Standard</vt:lpstr>
      <vt:lpstr>Green Standard</vt:lpstr>
      <vt:lpstr>Purple Standard</vt:lpstr>
      <vt:lpstr>Gold Standard</vt:lpstr>
      <vt:lpstr>Mint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Noelle Flottum</dc:creator>
  <cp:lastModifiedBy>Microsoft Office User</cp:lastModifiedBy>
  <cp:revision>530</cp:revision>
  <dcterms:created xsi:type="dcterms:W3CDTF">2016-08-02T16:38:59Z</dcterms:created>
  <dcterms:modified xsi:type="dcterms:W3CDTF">2017-12-05T18:45:33Z</dcterms:modified>
</cp:coreProperties>
</file>